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Lst>
  <p:notesMasterIdLst>
    <p:notesMasterId r:id="rId37"/>
  </p:notesMasterIdLst>
  <p:handoutMasterIdLst>
    <p:handoutMasterId r:id="rId38"/>
  </p:handoutMasterIdLst>
  <p:sldIdLst>
    <p:sldId id="649" r:id="rId5"/>
    <p:sldId id="619" r:id="rId6"/>
    <p:sldId id="616" r:id="rId7"/>
    <p:sldId id="621" r:id="rId8"/>
    <p:sldId id="644" r:id="rId9"/>
    <p:sldId id="268" r:id="rId10"/>
    <p:sldId id="536" r:id="rId11"/>
    <p:sldId id="623" r:id="rId12"/>
    <p:sldId id="608" r:id="rId13"/>
    <p:sldId id="650" r:id="rId14"/>
    <p:sldId id="651" r:id="rId15"/>
    <p:sldId id="652" r:id="rId16"/>
    <p:sldId id="653" r:id="rId17"/>
    <p:sldId id="654" r:id="rId18"/>
    <p:sldId id="646" r:id="rId19"/>
    <p:sldId id="636" r:id="rId20"/>
    <p:sldId id="647" r:id="rId21"/>
    <p:sldId id="637" r:id="rId22"/>
    <p:sldId id="631" r:id="rId23"/>
    <p:sldId id="606" r:id="rId24"/>
    <p:sldId id="633" r:id="rId25"/>
    <p:sldId id="604" r:id="rId26"/>
    <p:sldId id="605" r:id="rId27"/>
    <p:sldId id="635" r:id="rId28"/>
    <p:sldId id="613" r:id="rId29"/>
    <p:sldId id="645" r:id="rId30"/>
    <p:sldId id="612" r:id="rId31"/>
    <p:sldId id="648" r:id="rId32"/>
    <p:sldId id="535" r:id="rId33"/>
    <p:sldId id="639" r:id="rId34"/>
    <p:sldId id="640" r:id="rId35"/>
    <p:sldId id="617" r:id="rId3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ter, Jeffrey (CONTR)" initials="WJ(" lastIdx="15" clrIdx="0">
    <p:extLst>
      <p:ext uri="{19B8F6BF-5375-455C-9EA6-DF929625EA0E}">
        <p15:presenceInfo xmlns:p15="http://schemas.microsoft.com/office/powerpoint/2012/main" userId="S-1-5-21-2844929807-1687724802-988633214-91169" providerId="AD"/>
      </p:ext>
    </p:extLst>
  </p:cmAuthor>
  <p:cmAuthor id="2" name="Hale, Sarah" initials="SH" lastIdx="1" clrIdx="1">
    <p:extLst>
      <p:ext uri="{19B8F6BF-5375-455C-9EA6-DF929625EA0E}">
        <p15:presenceInfo xmlns:p15="http://schemas.microsoft.com/office/powerpoint/2012/main" userId="Hale, 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5CF45"/>
    <a:srgbClr val="DFB20C"/>
    <a:srgbClr val="003877"/>
    <a:srgbClr val="FFCC67"/>
    <a:srgbClr val="FFDA8F"/>
    <a:srgbClr val="B3C1C9"/>
    <a:srgbClr val="D4AC02"/>
    <a:srgbClr val="FFFF99"/>
    <a:srgbClr val="491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22" autoAdjust="0"/>
  </p:normalViewPr>
  <p:slideViewPr>
    <p:cSldViewPr snapToGrid="0" showGuides="1">
      <p:cViewPr varScale="1">
        <p:scale>
          <a:sx n="73" d="100"/>
          <a:sy n="73" d="100"/>
        </p:scale>
        <p:origin x="84" y="84"/>
      </p:cViewPr>
      <p:guideLst>
        <p:guide orient="horz" pos="2160"/>
        <p:guide pos="3840"/>
      </p:guideLst>
    </p:cSldViewPr>
  </p:slideViewPr>
  <p:notesTextViewPr>
    <p:cViewPr>
      <p:scale>
        <a:sx n="1" d="1"/>
        <a:sy n="1" d="1"/>
      </p:scale>
      <p:origin x="0" y="0"/>
    </p:cViewPr>
  </p:notesTextViewPr>
  <p:sorterViewPr>
    <p:cViewPr>
      <p:scale>
        <a:sx n="100" d="100"/>
        <a:sy n="100" d="100"/>
      </p:scale>
      <p:origin x="0" y="-9426"/>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9T12:10:04.729" idx="14">
    <p:pos x="10" y="10"/>
    <p:text>Can we bring in the list of participating sites?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19T12:11:26.885" idx="15">
    <p:pos x="10" y="10"/>
    <p:text>see if we can put this into the development slide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5B1F685-B4FE-4835-8009-CC4B832464D0}" type="datetimeFigureOut">
              <a:rPr lang="en-US"/>
              <a:pPr>
                <a:defRPr/>
              </a:pPr>
              <a:t>4/2/2020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6ABEC98-3B9A-4D4B-AEB2-8E1BE65B342D}" type="slidenum">
              <a:rPr lang="en-US"/>
              <a:pPr>
                <a:defRPr/>
              </a:pPr>
              <a:t>‹#›</a:t>
            </a:fld>
            <a:endParaRPr lang="en-US" dirty="0"/>
          </a:p>
        </p:txBody>
      </p:sp>
    </p:spTree>
    <p:extLst>
      <p:ext uri="{BB962C8B-B14F-4D97-AF65-F5344CB8AC3E}">
        <p14:creationId xmlns:p14="http://schemas.microsoft.com/office/powerpoint/2010/main" val="32395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24E3A4EC-022C-4012-98E8-AFDBC45A816B}" type="datetimeFigureOut">
              <a:rPr lang="en-US"/>
              <a:pPr>
                <a:defRPr/>
              </a:pPr>
              <a:t>4/2/2020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ACBE771A-1A30-48CB-9A22-A7F9056A8E89}" type="slidenum">
              <a:rPr lang="en-US"/>
              <a:pPr>
                <a:defRPr/>
              </a:pPr>
              <a:t>‹#›</a:t>
            </a:fld>
            <a:endParaRPr lang="en-US" dirty="0"/>
          </a:p>
        </p:txBody>
      </p:sp>
    </p:spTree>
    <p:extLst>
      <p:ext uri="{BB962C8B-B14F-4D97-AF65-F5344CB8AC3E}">
        <p14:creationId xmlns:p14="http://schemas.microsoft.com/office/powerpoint/2010/main" val="25565739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NSE performs</a:t>
            </a:r>
            <a:r>
              <a:rPr lang="en-US" baseline="0" dirty="0"/>
              <a:t> as a L1; ROI Goal is L4 (Selected W87-1 PRTs Demonstrated with MAPR-4Ds pilot); Demonstrating Goal L3 (Selected W80-4 PRTs; remaining of W87-1); A longer term achievable goal is L5; </a:t>
            </a:r>
          </a:p>
          <a:p>
            <a:r>
              <a:rPr lang="en-US" baseline="0" dirty="0"/>
              <a:t>Need your help to enable the NSE to mature as a MBE </a:t>
            </a:r>
            <a:endParaRPr lang="en-US" dirty="0"/>
          </a:p>
        </p:txBody>
      </p:sp>
      <p:sp>
        <p:nvSpPr>
          <p:cNvPr id="4" name="Slide Number Placeholder 3"/>
          <p:cNvSpPr>
            <a:spLocks noGrp="1"/>
          </p:cNvSpPr>
          <p:nvPr>
            <p:ph type="sldNum" sz="quarter" idx="10"/>
          </p:nvPr>
        </p:nvSpPr>
        <p:spPr/>
        <p:txBody>
          <a:bodyPr/>
          <a:lstStyle/>
          <a:p>
            <a:fld id="{BFE420D3-CBE8-4003-B741-653B854400AE}" type="slidenum">
              <a:rPr lang="en-US" smtClean="0"/>
              <a:t>8</a:t>
            </a:fld>
            <a:endParaRPr lang="en-US" dirty="0"/>
          </a:p>
        </p:txBody>
      </p:sp>
    </p:spTree>
    <p:extLst>
      <p:ext uri="{BB962C8B-B14F-4D97-AF65-F5344CB8AC3E}">
        <p14:creationId xmlns:p14="http://schemas.microsoft.com/office/powerpoint/2010/main" val="18421052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66564" y="4972910"/>
            <a:ext cx="2194560" cy="1069113"/>
          </a:xfrm>
          <a:prstGeom prst="rect">
            <a:avLst/>
          </a:prstGeom>
          <a:effectLst>
            <a:outerShdw blurRad="292100" dist="139700" dir="2700000" algn="ctr" rotWithShape="0">
              <a:srgbClr val="000000">
                <a:alpha val="65000"/>
              </a:srgbClr>
            </a:outerShdw>
          </a:effectLst>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a:ext>
            </a:extLst>
          </a:blip>
          <a:srcRect t="6886" b="6154"/>
          <a:stretch/>
        </p:blipFill>
        <p:spPr>
          <a:xfrm>
            <a:off x="10117600" y="3671279"/>
            <a:ext cx="2072640" cy="2388141"/>
          </a:xfrm>
          <a:prstGeom prst="rect">
            <a:avLst/>
          </a:prstGeom>
          <a:effectLst>
            <a:outerShdw blurRad="292100" dist="139700" dir="2700000" algn="ctr" rotWithShape="0">
              <a:srgbClr val="000000">
                <a:alpha val="65000"/>
              </a:srgbClr>
            </a:out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12001" y="4962210"/>
            <a:ext cx="2438400" cy="1028192"/>
          </a:xfrm>
          <a:prstGeom prst="rect">
            <a:avLst/>
          </a:prstGeom>
          <a:effectLst>
            <a:outerShdw blurRad="292100" dist="139700" dir="2700000" algn="ctr" rotWithShape="0">
              <a:srgbClr val="000000">
                <a:alpha val="65000"/>
              </a:srgbClr>
            </a:outerShdw>
          </a:effectLst>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12001" y="3673934"/>
            <a:ext cx="2438400" cy="1115402"/>
          </a:xfrm>
          <a:prstGeom prst="rect">
            <a:avLst/>
          </a:prstGeom>
          <a:effectLst>
            <a:outerShdw blurRad="292100" dist="139700" dir="2700000" algn="ctr" rotWithShape="0">
              <a:srgbClr val="000000">
                <a:alpha val="65000"/>
              </a:srgb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28323" y="3659798"/>
            <a:ext cx="2316480" cy="2553406"/>
          </a:xfrm>
          <a:prstGeom prst="rect">
            <a:avLst/>
          </a:prstGeom>
          <a:effectLst>
            <a:outerShdw blurRad="292100" dist="139700" dir="2700000" algn="ctr" rotWithShape="0">
              <a:srgbClr val="000000">
                <a:alpha val="65000"/>
              </a:srgbClr>
            </a:outerShdw>
          </a:effectLst>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366564" y="3721214"/>
            <a:ext cx="2194560" cy="1068122"/>
          </a:xfrm>
          <a:prstGeom prst="rect">
            <a:avLst/>
          </a:prstGeom>
          <a:effectLst>
            <a:outerShdw blurRad="292100" dist="139700" dir="2700000" algn="ctr" rotWithShape="0">
              <a:srgbClr val="000000">
                <a:alpha val="65000"/>
              </a:srgbClr>
            </a:outerShdw>
          </a:effectLst>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a:ext>
            </a:extLst>
          </a:blip>
          <a:srcRect l="2365" r="9394"/>
          <a:stretch/>
        </p:blipFill>
        <p:spPr>
          <a:xfrm>
            <a:off x="2341" y="3685782"/>
            <a:ext cx="2097024" cy="2317084"/>
          </a:xfrm>
          <a:prstGeom prst="rect">
            <a:avLst/>
          </a:prstGeom>
          <a:effectLst>
            <a:outerShdw blurRad="292100" dist="139700" dir="2700000" algn="ctr" rotWithShape="0">
              <a:srgbClr val="000000">
                <a:alpha val="65000"/>
              </a:srgbClr>
            </a:outerShdw>
          </a:effectLst>
        </p:spPr>
      </p:pic>
      <p:cxnSp>
        <p:nvCxnSpPr>
          <p:cNvPr id="5" name="Straight Connector 4"/>
          <p:cNvCxnSpPr/>
          <p:nvPr/>
        </p:nvCxnSpPr>
        <p:spPr>
          <a:xfrm>
            <a:off x="3683001" y="2224088"/>
            <a:ext cx="79375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3596298"/>
            <a:ext cx="12192000" cy="1270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682481" y="450559"/>
            <a:ext cx="7912361" cy="1778731"/>
          </a:xfrm>
        </p:spPr>
        <p:txBody>
          <a:bodyPr>
            <a:normAutofit/>
          </a:bodyPr>
          <a:lstStyle>
            <a:lvl1pPr algn="l">
              <a:lnSpc>
                <a:spcPct val="85000"/>
              </a:lnSpc>
              <a:defRPr sz="3200" b="1"/>
            </a:lvl1pPr>
          </a:lstStyle>
          <a:p>
            <a:r>
              <a:rPr lang="en-US"/>
              <a:t>Click to edit Master title style</a:t>
            </a:r>
            <a:endParaRPr lang="en-US" dirty="0"/>
          </a:p>
        </p:txBody>
      </p:sp>
      <p:sp>
        <p:nvSpPr>
          <p:cNvPr id="3" name="Subtitle 2"/>
          <p:cNvSpPr>
            <a:spLocks noGrp="1"/>
          </p:cNvSpPr>
          <p:nvPr>
            <p:ph type="subTitle" idx="1"/>
          </p:nvPr>
        </p:nvSpPr>
        <p:spPr>
          <a:xfrm>
            <a:off x="3682481" y="2212114"/>
            <a:ext cx="7924801" cy="1338162"/>
          </a:xfrm>
        </p:spPr>
        <p:txBody>
          <a:bodyPr>
            <a:normAutofit/>
          </a:bodyPr>
          <a:lstStyle>
            <a:lvl1pPr marL="0" indent="0" algn="l">
              <a:lnSpc>
                <a:spcPct val="85000"/>
              </a:lnSpc>
              <a:spcBef>
                <a:spcPts val="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Box 14"/>
          <p:cNvSpPr txBox="1"/>
          <p:nvPr/>
        </p:nvSpPr>
        <p:spPr>
          <a:xfrm>
            <a:off x="0" y="5973764"/>
            <a:ext cx="12192000" cy="338137"/>
          </a:xfrm>
          <a:prstGeom prst="rect">
            <a:avLst/>
          </a:prstGeom>
          <a:solidFill>
            <a:srgbClr val="004990"/>
          </a:solidFill>
        </p:spPr>
        <p:txBody>
          <a:bodyPr tIns="91440" bIns="91440">
            <a:spAutoFit/>
          </a:bodyPr>
          <a:lstStyle/>
          <a:p>
            <a:pPr algn="ctr" fontAlgn="auto">
              <a:spcBef>
                <a:spcPts val="0"/>
              </a:spcBef>
              <a:spcAft>
                <a:spcPts val="0"/>
              </a:spcAft>
              <a:defRPr/>
            </a:pPr>
            <a:r>
              <a:rPr lang="en-US" sz="1000" b="1" spc="250" dirty="0">
                <a:solidFill>
                  <a:schemeClr val="bg1">
                    <a:lumMod val="85000"/>
                  </a:schemeClr>
                </a:solidFill>
                <a:latin typeface="+mn-lt"/>
                <a:cs typeface="+mn-cs"/>
              </a:rPr>
              <a:t>NATIONAL NUCLEAR SECURITY ADMINISTRATION OFFICE OF DEFENSE PROGRAMS</a:t>
            </a:r>
          </a:p>
        </p:txBody>
      </p:sp>
      <p:pic>
        <p:nvPicPr>
          <p:cNvPr id="21" name="Picture 20"/>
          <p:cNvPicPr>
            <a:picLocks noChangeAspect="1"/>
          </p:cNvPicPr>
          <p:nvPr userDrawn="1"/>
        </p:nvPicPr>
        <p:blipFill rotWithShape="1">
          <a:blip r:embed="rId4" cstate="print">
            <a:extLst>
              <a:ext uri="{28A0092B-C50C-407E-A947-70E740481C1C}">
                <a14:useLocalDpi xmlns:a14="http://schemas.microsoft.com/office/drawing/2010/main"/>
              </a:ext>
            </a:extLst>
          </a:blip>
          <a:srcRect t="6886" b="6154"/>
          <a:stretch/>
        </p:blipFill>
        <p:spPr>
          <a:xfrm>
            <a:off x="10117600" y="3671279"/>
            <a:ext cx="2072640" cy="2388141"/>
          </a:xfrm>
          <a:prstGeom prst="rect">
            <a:avLst/>
          </a:prstGeom>
          <a:effectLst>
            <a:outerShdw blurRad="292100" dist="139700" dir="2700000" algn="ctr" rotWithShape="0">
              <a:srgbClr val="000000">
                <a:alpha val="65000"/>
              </a:srgbClr>
            </a:outerShdw>
          </a:effectLst>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12001" y="4962210"/>
            <a:ext cx="2438400" cy="1028192"/>
          </a:xfrm>
          <a:prstGeom prst="rect">
            <a:avLst/>
          </a:prstGeom>
          <a:effectLst>
            <a:outerShdw blurRad="292100" dist="139700" dir="2700000" algn="ctr" rotWithShape="0">
              <a:srgbClr val="000000">
                <a:alpha val="65000"/>
              </a:srgbClr>
            </a:outerShdw>
          </a:effectLst>
        </p:spPr>
      </p:pic>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7412001" y="3673934"/>
            <a:ext cx="2438400" cy="1115402"/>
          </a:xfrm>
          <a:prstGeom prst="rect">
            <a:avLst/>
          </a:prstGeom>
          <a:effectLst>
            <a:outerShdw blurRad="292100" dist="139700" dir="2700000" algn="ctr" rotWithShape="0">
              <a:srgbClr val="000000">
                <a:alpha val="65000"/>
              </a:srgbClr>
            </a:outerShdw>
          </a:effectLst>
        </p:spPr>
      </p:pic>
      <p:pic>
        <p:nvPicPr>
          <p:cNvPr id="24" name="Picture 23"/>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828323" y="3659798"/>
            <a:ext cx="2316480" cy="2553406"/>
          </a:xfrm>
          <a:prstGeom prst="rect">
            <a:avLst/>
          </a:prstGeom>
          <a:effectLst>
            <a:outerShdw blurRad="292100" dist="139700" dir="2700000" algn="ctr" rotWithShape="0">
              <a:srgbClr val="000000">
                <a:alpha val="65000"/>
              </a:srgbClr>
            </a:outerShdw>
          </a:effectLst>
        </p:spPr>
      </p:pic>
      <p:pic>
        <p:nvPicPr>
          <p:cNvPr id="25" name="Picture 24"/>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2366564" y="3721214"/>
            <a:ext cx="2194560" cy="1068122"/>
          </a:xfrm>
          <a:prstGeom prst="rect">
            <a:avLst/>
          </a:prstGeom>
          <a:effectLst>
            <a:outerShdw blurRad="292100" dist="139700" dir="2700000" algn="ctr" rotWithShape="0">
              <a:srgbClr val="000000">
                <a:alpha val="65000"/>
              </a:srgbClr>
            </a:outerShdw>
          </a:effectLst>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2366564" y="4962211"/>
            <a:ext cx="2194560" cy="1039417"/>
          </a:xfrm>
          <a:prstGeom prst="rect">
            <a:avLst/>
          </a:prstGeom>
          <a:effectLst>
            <a:outerShdw blurRad="292100" dist="139700" dir="2700000" algn="ctr" rotWithShape="0">
              <a:srgbClr val="000000">
                <a:alpha val="65000"/>
              </a:srgbClr>
            </a:outerShdw>
          </a:effectLst>
        </p:spPr>
      </p:pic>
      <p:pic>
        <p:nvPicPr>
          <p:cNvPr id="27" name="Picture 26"/>
          <p:cNvPicPr>
            <a:picLocks noChangeAspect="1"/>
          </p:cNvPicPr>
          <p:nvPr userDrawn="1"/>
        </p:nvPicPr>
        <p:blipFill rotWithShape="1">
          <a:blip r:embed="rId9" cstate="print">
            <a:extLst>
              <a:ext uri="{28A0092B-C50C-407E-A947-70E740481C1C}">
                <a14:useLocalDpi xmlns:a14="http://schemas.microsoft.com/office/drawing/2010/main"/>
              </a:ext>
            </a:extLst>
          </a:blip>
          <a:srcRect l="2365" r="9394"/>
          <a:stretch/>
        </p:blipFill>
        <p:spPr>
          <a:xfrm>
            <a:off x="2341" y="3713357"/>
            <a:ext cx="2097024" cy="2317084"/>
          </a:xfrm>
          <a:prstGeom prst="rect">
            <a:avLst/>
          </a:prstGeom>
          <a:effectLst>
            <a:outerShdw blurRad="292100" dist="139700" dir="2700000" algn="ctr" rotWithShape="0">
              <a:srgbClr val="000000">
                <a:alpha val="65000"/>
              </a:srgbClr>
            </a:outerShdw>
          </a:effectLst>
        </p:spPr>
      </p:pic>
      <p:cxnSp>
        <p:nvCxnSpPr>
          <p:cNvPr id="28" name="Straight Connector 27"/>
          <p:cNvCxnSpPr/>
          <p:nvPr userDrawn="1"/>
        </p:nvCxnSpPr>
        <p:spPr>
          <a:xfrm>
            <a:off x="3683001" y="2224088"/>
            <a:ext cx="79375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pic>
        <p:nvPicPr>
          <p:cNvPr id="29" name="Picture 8" descr="DOElogo"/>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1084613" y="404903"/>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474481" y="199348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userDrawn="1"/>
        </p:nvSpPr>
        <p:spPr>
          <a:xfrm>
            <a:off x="0" y="3596298"/>
            <a:ext cx="12192000" cy="1270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Title 1"/>
          <p:cNvSpPr>
            <a:spLocks noGrp="1"/>
          </p:cNvSpPr>
          <p:nvPr>
            <p:ph type="ctrTitle"/>
          </p:nvPr>
        </p:nvSpPr>
        <p:spPr>
          <a:xfrm>
            <a:off x="3682481" y="450559"/>
            <a:ext cx="7912361" cy="1778731"/>
          </a:xfrm>
        </p:spPr>
        <p:txBody>
          <a:bodyPr>
            <a:normAutofit/>
          </a:bodyPr>
          <a:lstStyle>
            <a:lvl1pPr algn="l">
              <a:lnSpc>
                <a:spcPct val="85000"/>
              </a:lnSpc>
              <a:defRPr sz="3200" b="1"/>
            </a:lvl1pPr>
          </a:lstStyle>
          <a:p>
            <a:r>
              <a:rPr lang="en-US"/>
              <a:t>Click to edit Master title style</a:t>
            </a:r>
            <a:endParaRPr lang="en-US" dirty="0"/>
          </a:p>
        </p:txBody>
      </p:sp>
      <p:sp>
        <p:nvSpPr>
          <p:cNvPr id="33" name="Subtitle 2"/>
          <p:cNvSpPr>
            <a:spLocks noGrp="1"/>
          </p:cNvSpPr>
          <p:nvPr>
            <p:ph type="subTitle" idx="1"/>
          </p:nvPr>
        </p:nvSpPr>
        <p:spPr>
          <a:xfrm>
            <a:off x="3682481" y="2212114"/>
            <a:ext cx="7924801" cy="1338162"/>
          </a:xfrm>
        </p:spPr>
        <p:txBody>
          <a:bodyPr>
            <a:normAutofit/>
          </a:bodyPr>
          <a:lstStyle>
            <a:lvl1pPr marL="0" indent="0" algn="l">
              <a:lnSpc>
                <a:spcPct val="85000"/>
              </a:lnSpc>
              <a:spcBef>
                <a:spcPts val="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4" name="TextBox 33"/>
          <p:cNvSpPr txBox="1"/>
          <p:nvPr userDrawn="1"/>
        </p:nvSpPr>
        <p:spPr>
          <a:xfrm>
            <a:off x="0" y="5973764"/>
            <a:ext cx="12192000" cy="338137"/>
          </a:xfrm>
          <a:prstGeom prst="rect">
            <a:avLst/>
          </a:prstGeom>
          <a:solidFill>
            <a:srgbClr val="004990"/>
          </a:solidFill>
        </p:spPr>
        <p:txBody>
          <a:bodyPr tIns="91440" bIns="91440">
            <a:spAutoFit/>
          </a:bodyPr>
          <a:lstStyle/>
          <a:p>
            <a:pPr algn="ctr" fontAlgn="auto">
              <a:spcBef>
                <a:spcPts val="0"/>
              </a:spcBef>
              <a:spcAft>
                <a:spcPts val="0"/>
              </a:spcAft>
              <a:defRPr/>
            </a:pPr>
            <a:r>
              <a:rPr lang="en-US" sz="1000" b="1" spc="250" dirty="0">
                <a:solidFill>
                  <a:schemeClr val="bg1">
                    <a:lumMod val="85000"/>
                  </a:schemeClr>
                </a:solidFill>
                <a:latin typeface="+mn-lt"/>
                <a:cs typeface="+mn-cs"/>
              </a:rPr>
              <a:t>NATIONAL NUCLEAR SECURITY ADMINISTRATION OFFICE OF DEFENSE PROGRAMS</a:t>
            </a:r>
          </a:p>
        </p:txBody>
      </p:sp>
    </p:spTree>
    <p:extLst>
      <p:ext uri="{BB962C8B-B14F-4D97-AF65-F5344CB8AC3E}">
        <p14:creationId xmlns:p14="http://schemas.microsoft.com/office/powerpoint/2010/main" val="3236509236"/>
      </p:ext>
    </p:extLst>
  </p:cSld>
  <p:clrMapOvr>
    <a:masterClrMapping/>
  </p:clrMapOvr>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3" name="Straight Connector 2"/>
          <p:cNvCxnSpPr/>
          <p:nvPr/>
        </p:nvCxnSpPr>
        <p:spPr>
          <a:xfrm>
            <a:off x="941918" y="4395788"/>
            <a:ext cx="10418233" cy="0"/>
          </a:xfrm>
          <a:prstGeom prst="line">
            <a:avLst/>
          </a:prstGeom>
          <a:ln w="28575">
            <a:solidFill>
              <a:srgbClr val="0049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963084" y="4406901"/>
            <a:ext cx="10363200" cy="1362075"/>
          </a:xfrm>
        </p:spPr>
        <p:txBody>
          <a:bodyPr anchor="t"/>
          <a:lstStyle>
            <a:lvl1pPr algn="l">
              <a:defRPr sz="4000" b="1" cap="none" baseline="0"/>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1D9578C0-57B1-4439-967D-5AF4DDAB6434}" type="slidenum">
              <a:rPr lang="en-US"/>
              <a:pPr>
                <a:defRPr/>
              </a:pPr>
              <a:t>‹#›</a:t>
            </a:fld>
            <a:endParaRPr lang="en-US" dirty="0"/>
          </a:p>
        </p:txBody>
      </p:sp>
      <p:pic>
        <p:nvPicPr>
          <p:cNvPr id="8" name="Picture 8" descr="DOE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8430" y="2741982"/>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913680" y="279236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97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sic Content with Takeaway">
    <p:spTree>
      <p:nvGrpSpPr>
        <p:cNvPr id="1" name=""/>
        <p:cNvGrpSpPr/>
        <p:nvPr/>
      </p:nvGrpSpPr>
      <p:grpSpPr>
        <a:xfrm>
          <a:off x="0" y="0"/>
          <a:ext cx="0" cy="0"/>
          <a:chOff x="0" y="0"/>
          <a:chExt cx="0" cy="0"/>
        </a:xfrm>
      </p:grpSpPr>
      <p:sp>
        <p:nvSpPr>
          <p:cNvPr id="6" name="Rectangle 5"/>
          <p:cNvSpPr/>
          <p:nvPr userDrawn="1"/>
        </p:nvSpPr>
        <p:spPr>
          <a:xfrm>
            <a:off x="214491" y="6364853"/>
            <a:ext cx="11977511" cy="493148"/>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4" name="Round Single Corner Rectangle 3"/>
          <p:cNvSpPr/>
          <p:nvPr userDrawn="1"/>
        </p:nvSpPr>
        <p:spPr>
          <a:xfrm>
            <a:off x="2" y="6364853"/>
            <a:ext cx="11585559" cy="504577"/>
          </a:xfrm>
          <a:prstGeom prst="round1Rect">
            <a:avLst>
              <a:gd name="adj" fmla="val 50000"/>
            </a:avLst>
          </a:prstGeom>
          <a:solidFill>
            <a:srgbClr val="E71D1D"/>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10" name="Text Placeholder 9"/>
          <p:cNvSpPr>
            <a:spLocks noGrp="1"/>
          </p:cNvSpPr>
          <p:nvPr>
            <p:ph type="body" sz="quarter" idx="15" hasCustomPrompt="1"/>
          </p:nvPr>
        </p:nvSpPr>
        <p:spPr>
          <a:xfrm>
            <a:off x="315384" y="6416695"/>
            <a:ext cx="11063816" cy="457200"/>
          </a:xfrm>
          <a:prstGeom prst="rect">
            <a:avLst/>
          </a:prstGeom>
        </p:spPr>
        <p:txBody>
          <a:bodyPr/>
          <a:lstStyle>
            <a:lvl1pPr marL="0" indent="0" algn="r">
              <a:buNone/>
              <a:defRPr b="1">
                <a:solidFill>
                  <a:schemeClr val="bg1"/>
                </a:solidFill>
              </a:defRPr>
            </a:lvl1pPr>
          </a:lstStyle>
          <a:p>
            <a:pPr lvl="0"/>
            <a:r>
              <a:rPr lang="en-US" dirty="0"/>
              <a:t>Click to edit takeaway text</a:t>
            </a:r>
          </a:p>
        </p:txBody>
      </p:sp>
      <p:sp>
        <p:nvSpPr>
          <p:cNvPr id="16" name="Title 1"/>
          <p:cNvSpPr>
            <a:spLocks noGrp="1"/>
          </p:cNvSpPr>
          <p:nvPr>
            <p:ph type="title" hasCustomPrompt="1"/>
          </p:nvPr>
        </p:nvSpPr>
        <p:spPr>
          <a:xfrm>
            <a:off x="686104" y="457201"/>
            <a:ext cx="10830680" cy="373531"/>
          </a:xfrm>
        </p:spPr>
        <p:txBody>
          <a:bodyPr/>
          <a:lstStyle/>
          <a:p>
            <a:r>
              <a:rPr lang="en-US" dirty="0"/>
              <a:t>Click To Edit Master Title Style</a:t>
            </a:r>
          </a:p>
        </p:txBody>
      </p:sp>
      <p:sp>
        <p:nvSpPr>
          <p:cNvPr id="22" name="Text Placeholder 2"/>
          <p:cNvSpPr>
            <a:spLocks noGrp="1"/>
          </p:cNvSpPr>
          <p:nvPr>
            <p:ph type="body" sz="quarter" idx="16"/>
          </p:nvPr>
        </p:nvSpPr>
        <p:spPr>
          <a:xfrm>
            <a:off x="685800" y="836994"/>
            <a:ext cx="10670117" cy="5411407"/>
          </a:xfrm>
          <a:prstGeom prst="rect">
            <a:avLst/>
          </a:prstGeom>
        </p:spPr>
        <p:txBody>
          <a:bodyPr tIns="137160">
            <a:normAutofit/>
          </a:bodyPr>
          <a:lstStyle>
            <a:lvl1pPr marL="182875" indent="-182875">
              <a:lnSpc>
                <a:spcPct val="90000"/>
              </a:lnSpc>
              <a:defRPr/>
            </a:lvl1pPr>
            <a:lvl2pPr marL="365751" indent="-182875">
              <a:lnSpc>
                <a:spcPct val="90000"/>
              </a:lnSpc>
              <a:defRPr/>
            </a:lvl2pPr>
            <a:lvl3pPr marL="548626" indent="-182875">
              <a:lnSpc>
                <a:spcPct val="90000"/>
              </a:lnSpc>
              <a:defRPr/>
            </a:lvl3pPr>
            <a:lvl4pPr marL="731502" indent="-182875">
              <a:lnSpc>
                <a:spcPct val="90000"/>
              </a:lnSpc>
              <a:buClr>
                <a:schemeClr val="tx1">
                  <a:lumMod val="50000"/>
                  <a:lumOff val="50000"/>
                </a:schemeClr>
              </a:buClr>
              <a:buFontTx/>
              <a:buChar char="-"/>
              <a:defRPr sz="1400"/>
            </a:lvl4pPr>
            <a:lvl5pPr marL="914377" indent="-182875">
              <a:lnSpc>
                <a:spcPct val="90000"/>
              </a:lnSpc>
              <a:buClr>
                <a:schemeClr val="tx1">
                  <a:lumMod val="50000"/>
                  <a:lumOff val="50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645817" y="-28147"/>
            <a:ext cx="647785" cy="503963"/>
          </a:xfrm>
          <a:prstGeom prst="rect">
            <a:avLst/>
          </a:prstGeom>
        </p:spPr>
        <p:txBody>
          <a:bodyPr vert="horz" lIns="91440" tIns="45720" rIns="91440" bIns="45720" rtlCol="0" anchor="ctr"/>
          <a:lstStyle>
            <a:lvl1pPr algn="l">
              <a:defRPr sz="1000" b="1" i="0">
                <a:solidFill>
                  <a:schemeClr val="bg1"/>
                </a:solidFill>
                <a:latin typeface="HelveticaNeue MediumCond"/>
                <a:cs typeface="HelveticaNeue MediumCond"/>
              </a:defRPr>
            </a:lvl1pPr>
          </a:lstStyle>
          <a:p>
            <a:pPr defTabSz="457189"/>
            <a:fld id="{2066355A-084C-D24E-9AD2-7E4FC41EA627}" type="slidenum">
              <a:rPr lang="en-US" smtClean="0">
                <a:solidFill>
                  <a:prstClr val="white"/>
                </a:solidFill>
              </a:rPr>
              <a:pPr defTabSz="457189"/>
              <a:t>‹#›</a:t>
            </a:fld>
            <a:endParaRPr lang="en-US" dirty="0">
              <a:solidFill>
                <a:prstClr val="white"/>
              </a:solidFill>
            </a:endParaRPr>
          </a:p>
        </p:txBody>
      </p:sp>
      <p:sp>
        <p:nvSpPr>
          <p:cNvPr id="8" name="TextBox 7"/>
          <p:cNvSpPr txBox="1"/>
          <p:nvPr userDrawn="1"/>
        </p:nvSpPr>
        <p:spPr>
          <a:xfrm>
            <a:off x="11543794" y="6432378"/>
            <a:ext cx="588623" cy="338554"/>
          </a:xfrm>
          <a:prstGeom prst="rect">
            <a:avLst/>
          </a:prstGeom>
          <a:noFill/>
        </p:spPr>
        <p:txBody>
          <a:bodyPr wrap="none" rtlCol="0">
            <a:spAutoFit/>
          </a:bodyPr>
          <a:lstStyle/>
          <a:p>
            <a:r>
              <a:rPr lang="en-US" sz="1600" dirty="0"/>
              <a:t>OUO</a:t>
            </a:r>
          </a:p>
        </p:txBody>
      </p:sp>
    </p:spTree>
    <p:extLst>
      <p:ext uri="{BB962C8B-B14F-4D97-AF65-F5344CB8AC3E}">
        <p14:creationId xmlns:p14="http://schemas.microsoft.com/office/powerpoint/2010/main" val="22807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0" y="175375"/>
            <a:ext cx="12192000" cy="600164"/>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a:t>Slide Title</a:t>
            </a:r>
          </a:p>
        </p:txBody>
      </p:sp>
    </p:spTree>
    <p:extLst>
      <p:ext uri="{BB962C8B-B14F-4D97-AF65-F5344CB8AC3E}">
        <p14:creationId xmlns:p14="http://schemas.microsoft.com/office/powerpoint/2010/main" val="44078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6106" y="457201"/>
            <a:ext cx="10669812" cy="373531"/>
          </a:xfrm>
        </p:spPr>
        <p:txBody>
          <a:bodyPr/>
          <a:lstStyle>
            <a:lvl1pPr>
              <a:defRPr cap="none"/>
            </a:lvl1pPr>
          </a:lstStyle>
          <a:p>
            <a:r>
              <a:rPr lang="en-US" dirty="0"/>
              <a:t>Click To Edit Master Title Style</a:t>
            </a:r>
          </a:p>
        </p:txBody>
      </p:sp>
      <p:sp>
        <p:nvSpPr>
          <p:cNvPr id="3" name="Text Placeholder 2"/>
          <p:cNvSpPr>
            <a:spLocks noGrp="1"/>
          </p:cNvSpPr>
          <p:nvPr>
            <p:ph type="body" sz="quarter" idx="10"/>
          </p:nvPr>
        </p:nvSpPr>
        <p:spPr>
          <a:xfrm>
            <a:off x="685800" y="836994"/>
            <a:ext cx="10670117" cy="5411407"/>
          </a:xfrm>
          <a:prstGeom prst="rect">
            <a:avLst/>
          </a:prstGeom>
        </p:spPr>
        <p:txBody>
          <a:bodyPr tIns="137160">
            <a:normAutofit/>
          </a:bodyPr>
          <a:lstStyle>
            <a:lvl1pPr marL="182875" indent="-182875">
              <a:lnSpc>
                <a:spcPct val="90000"/>
              </a:lnSpc>
              <a:defRPr/>
            </a:lvl1pPr>
            <a:lvl2pPr marL="365751" indent="-182875">
              <a:lnSpc>
                <a:spcPct val="90000"/>
              </a:lnSpc>
              <a:defRPr/>
            </a:lvl2pPr>
            <a:lvl3pPr marL="548626" indent="-182875">
              <a:lnSpc>
                <a:spcPct val="90000"/>
              </a:lnSpc>
              <a:defRPr/>
            </a:lvl3pPr>
            <a:lvl4pPr marL="731502" indent="-182875">
              <a:lnSpc>
                <a:spcPct val="90000"/>
              </a:lnSpc>
              <a:buClr>
                <a:schemeClr val="tx1">
                  <a:lumMod val="50000"/>
                  <a:lumOff val="50000"/>
                </a:schemeClr>
              </a:buClr>
              <a:buFontTx/>
              <a:buChar char="-"/>
              <a:defRPr sz="1400"/>
            </a:lvl4pPr>
            <a:lvl5pPr marL="914377" indent="-182875">
              <a:lnSpc>
                <a:spcPct val="90000"/>
              </a:lnSpc>
              <a:buClr>
                <a:schemeClr val="tx1">
                  <a:lumMod val="50000"/>
                  <a:lumOff val="50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645815" y="-28147"/>
            <a:ext cx="674365" cy="503963"/>
          </a:xfrm>
          <a:prstGeom prst="rect">
            <a:avLst/>
          </a:prstGeom>
        </p:spPr>
        <p:txBody>
          <a:bodyPr vert="horz" lIns="91440" tIns="45720" rIns="91440" bIns="45720" rtlCol="0" anchor="ctr"/>
          <a:lstStyle>
            <a:lvl1pPr algn="l">
              <a:defRPr sz="1000" b="1" i="0">
                <a:solidFill>
                  <a:schemeClr val="bg1"/>
                </a:solidFill>
                <a:latin typeface="HelveticaNeue MediumCond"/>
                <a:cs typeface="HelveticaNeue MediumCond"/>
              </a:defRPr>
            </a:lvl1pPr>
          </a:lstStyle>
          <a:p>
            <a:pPr defTabSz="457189" fontAlgn="base">
              <a:spcBef>
                <a:spcPct val="0"/>
              </a:spcBef>
              <a:spcAft>
                <a:spcPct val="0"/>
              </a:spcAft>
            </a:pPr>
            <a:fld id="{2066355A-084C-D24E-9AD2-7E4FC41EA627}" type="slidenum">
              <a:rPr lang="en-US" smtClean="0">
                <a:solidFill>
                  <a:prstClr val="white"/>
                </a:solidFill>
              </a:rPr>
              <a:pPr defTabSz="457189"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2031686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o Takeaway">
    <p:spTree>
      <p:nvGrpSpPr>
        <p:cNvPr id="1" name=""/>
        <p:cNvGrpSpPr/>
        <p:nvPr/>
      </p:nvGrpSpPr>
      <p:grpSpPr>
        <a:xfrm>
          <a:off x="0" y="0"/>
          <a:ext cx="0" cy="0"/>
          <a:chOff x="0" y="0"/>
          <a:chExt cx="0" cy="0"/>
        </a:xfrm>
      </p:grpSpPr>
      <p:sp>
        <p:nvSpPr>
          <p:cNvPr id="8" name="Rectangle 7"/>
          <p:cNvSpPr/>
          <p:nvPr userDrawn="1"/>
        </p:nvSpPr>
        <p:spPr>
          <a:xfrm>
            <a:off x="0" y="922270"/>
            <a:ext cx="12192000" cy="5548130"/>
          </a:xfrm>
          <a:prstGeom prst="rect">
            <a:avLst/>
          </a:prstGeom>
          <a:solidFill>
            <a:schemeClr val="bg1">
              <a:lumMod val="95000"/>
              <a:alpha val="7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 name="Title 1">
            <a:extLst>
              <a:ext uri="{FF2B5EF4-FFF2-40B4-BE49-F238E27FC236}">
                <a16:creationId xmlns=""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FFCBDF14-DE64-4CDC-8651-F845B5598829}"/>
              </a:ext>
            </a:extLst>
          </p:cNvPr>
          <p:cNvSpPr>
            <a:spLocks noGrp="1"/>
          </p:cNvSpPr>
          <p:nvPr>
            <p:ph idx="1"/>
          </p:nvPr>
        </p:nvSpPr>
        <p:spPr>
          <a:xfrm>
            <a:off x="495299" y="1409700"/>
            <a:ext cx="11201401" cy="4982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7" name="Footer Placeholder 4">
            <a:extLst>
              <a:ext uri="{FF2B5EF4-FFF2-40B4-BE49-F238E27FC236}">
                <a16:creationId xmlns="" xmlns:a16="http://schemas.microsoft.com/office/drawing/2014/main" id="{47218955-D351-40C8-BFD4-823635598113}"/>
              </a:ext>
            </a:extLst>
          </p:cNvPr>
          <p:cNvSpPr>
            <a:spLocks noGrp="1"/>
          </p:cNvSpPr>
          <p:nvPr>
            <p:ph type="ftr" sz="quarter" idx="11"/>
          </p:nvPr>
        </p:nvSpPr>
        <p:spPr>
          <a:xfrm>
            <a:off x="495299" y="6480164"/>
            <a:ext cx="5600702" cy="237617"/>
          </a:xfrm>
          <a:prstGeom prst="rect">
            <a:avLst/>
          </a:prstGeom>
        </p:spPr>
        <p:txBody>
          <a:bodyPr/>
          <a:lstStyle>
            <a:lvl1pPr>
              <a:defRPr sz="1000" b="1"/>
            </a:lvl1pPr>
          </a:lstStyle>
          <a:p>
            <a:r>
              <a:rPr lang="en-US" dirty="0"/>
              <a:t>Footer, Honeywell Sans Bold 10pt</a:t>
            </a:r>
          </a:p>
        </p:txBody>
      </p:sp>
    </p:spTree>
    <p:extLst>
      <p:ext uri="{BB962C8B-B14F-4D97-AF65-F5344CB8AC3E}">
        <p14:creationId xmlns:p14="http://schemas.microsoft.com/office/powerpoint/2010/main" val="395070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pic>
        <p:nvPicPr>
          <p:cNvPr id="5" name="Picture 9" descr="DOE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613256" y="1295399"/>
            <a:ext cx="10972800" cy="5088468"/>
          </a:xfrm>
        </p:spPr>
        <p:txBody>
          <a:bodyPr/>
          <a:lstStyle>
            <a:lvl1pPr marL="287338" indent="-287338">
              <a:spcBef>
                <a:spcPts val="400"/>
              </a:spcBef>
              <a:buClr>
                <a:srgbClr val="004990"/>
              </a:buClr>
              <a:buFont typeface="Wingdings" pitchFamily="2" charset="2"/>
              <a:buChar char="§"/>
              <a:defRPr sz="2000"/>
            </a:lvl1pPr>
            <a:lvl2pPr>
              <a:spcBef>
                <a:spcPts val="400"/>
              </a:spcBef>
              <a:buClr>
                <a:srgbClr val="004990"/>
              </a:buClr>
              <a:defRPr sz="1800"/>
            </a:lvl2pPr>
            <a:lvl3pPr>
              <a:spcBef>
                <a:spcPts val="400"/>
              </a:spcBef>
              <a:buClr>
                <a:srgbClr val="004990"/>
              </a:buClr>
              <a:defRPr sz="1800"/>
            </a:lvl3pPr>
            <a:lvl4pPr>
              <a:spcBef>
                <a:spcPts val="400"/>
              </a:spcBef>
              <a:buClr>
                <a:srgbClr val="004990"/>
              </a:buClr>
              <a:defRPr sz="1800"/>
            </a:lvl4pPr>
            <a:lvl5pPr>
              <a:spcBef>
                <a:spcPts val="400"/>
              </a:spcBef>
              <a:buClr>
                <a:srgbClr val="00499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C67A797E-2ADE-4901-BCDE-A8E6619F2DA3}" type="slidenum">
              <a:rPr lang="en-US" smtClean="0"/>
              <a:pPr>
                <a:defRPr/>
              </a:pPr>
              <a:t>‹#›</a:t>
            </a:fld>
            <a:endParaRPr lang="en-US" dirty="0"/>
          </a:p>
        </p:txBody>
      </p:sp>
    </p:spTree>
    <p:extLst>
      <p:ext uri="{BB962C8B-B14F-4D97-AF65-F5344CB8AC3E}">
        <p14:creationId xmlns:p14="http://schemas.microsoft.com/office/powerpoint/2010/main" val="105547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Footer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3352800" y="164304"/>
            <a:ext cx="8229600" cy="826296"/>
          </a:xfrm>
        </p:spPr>
        <p:txBody>
          <a:bodyPr>
            <a:normAutofit/>
          </a:bodyPr>
          <a:lstStyle>
            <a:lvl1pPr algn="r">
              <a:lnSpc>
                <a:spcPct val="85000"/>
              </a:lnSpc>
              <a:defRPr sz="2400" b="1"/>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74308402-8A85-43A4-878F-6C7F3DF2423E}" type="slidenum">
              <a:rPr lang="en-US" smtClean="0"/>
              <a:pPr>
                <a:defRPr/>
              </a:pPr>
              <a:t>‹#›</a:t>
            </a:fld>
            <a:endParaRPr lang="en-US" dirty="0"/>
          </a:p>
        </p:txBody>
      </p:sp>
      <p:pic>
        <p:nvPicPr>
          <p:cNvPr id="8"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57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dirty="0"/>
              <a:t>Click to edit Master title style</a:t>
            </a:r>
          </a:p>
        </p:txBody>
      </p:sp>
      <p:sp>
        <p:nvSpPr>
          <p:cNvPr id="6"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2C690357-2F39-4A38-BD72-588D02939DD9}" type="slidenum">
              <a:rPr lang="en-US" smtClean="0"/>
              <a:pPr>
                <a:defRPr/>
              </a:pPr>
              <a:t>‹#›</a:t>
            </a:fld>
            <a:endParaRPr lang="en-US" dirty="0"/>
          </a:p>
        </p:txBody>
      </p:sp>
      <p:pic>
        <p:nvPicPr>
          <p:cNvPr id="7"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09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Columns">
    <p:spTree>
      <p:nvGrpSpPr>
        <p:cNvPr id="1" name=""/>
        <p:cNvGrpSpPr/>
        <p:nvPr/>
      </p:nvGrpSpPr>
      <p:grpSpPr>
        <a:xfrm>
          <a:off x="0" y="0"/>
          <a:ext cx="0" cy="0"/>
          <a:chOff x="0" y="0"/>
          <a:chExt cx="0" cy="0"/>
        </a:xfrm>
      </p:grpSpPr>
      <p:cxnSp>
        <p:nvCxnSpPr>
          <p:cNvPr id="5" name="Straight Connector 4"/>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613257" y="1295399"/>
            <a:ext cx="5217700" cy="5096934"/>
          </a:xfrm>
        </p:spPr>
        <p:txBody>
          <a:bodyPr/>
          <a:lstStyle>
            <a:lvl1pPr marL="228600" indent="-228600">
              <a:spcBef>
                <a:spcPts val="400"/>
              </a:spcBef>
              <a:buClr>
                <a:srgbClr val="004990"/>
              </a:buClr>
              <a:buFont typeface="Wingdings" pitchFamily="2" charset="2"/>
              <a:buChar char="§"/>
              <a:defRPr sz="2000"/>
            </a:lvl1pPr>
            <a:lvl2pPr>
              <a:spcBef>
                <a:spcPts val="400"/>
              </a:spcBef>
              <a:buClr>
                <a:srgbClr val="004990"/>
              </a:buClr>
              <a:defRPr sz="1800"/>
            </a:lvl2pPr>
            <a:lvl3pPr>
              <a:spcBef>
                <a:spcPts val="400"/>
              </a:spcBef>
              <a:buClr>
                <a:srgbClr val="004990"/>
              </a:buClr>
              <a:defRPr sz="1800"/>
            </a:lvl3pPr>
            <a:lvl4pPr>
              <a:spcBef>
                <a:spcPts val="400"/>
              </a:spcBef>
              <a:buClr>
                <a:srgbClr val="004990"/>
              </a:buClr>
              <a:defRPr sz="1800"/>
            </a:lvl4pPr>
            <a:lvl5pPr>
              <a:spcBef>
                <a:spcPts val="400"/>
              </a:spcBef>
              <a:buClr>
                <a:srgbClr val="00499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3"/>
          </p:nvPr>
        </p:nvSpPr>
        <p:spPr>
          <a:xfrm>
            <a:off x="6365461" y="1295399"/>
            <a:ext cx="5217700" cy="5096934"/>
          </a:xfrm>
        </p:spPr>
        <p:txBody>
          <a:bodyPr/>
          <a:lstStyle>
            <a:lvl1pPr marL="228600" indent="-228600">
              <a:spcBef>
                <a:spcPts val="400"/>
              </a:spcBef>
              <a:buClr>
                <a:srgbClr val="004990"/>
              </a:buClr>
              <a:buFont typeface="Wingdings" pitchFamily="2" charset="2"/>
              <a:buChar char="§"/>
              <a:defRPr sz="2000"/>
            </a:lvl1pPr>
            <a:lvl2pPr>
              <a:spcBef>
                <a:spcPts val="400"/>
              </a:spcBef>
              <a:buClr>
                <a:srgbClr val="004990"/>
              </a:buClr>
              <a:defRPr sz="1800"/>
            </a:lvl2pPr>
            <a:lvl3pPr>
              <a:spcBef>
                <a:spcPts val="400"/>
              </a:spcBef>
              <a:buClr>
                <a:srgbClr val="004990"/>
              </a:buClr>
              <a:defRPr sz="1800"/>
            </a:lvl3pPr>
            <a:lvl4pPr>
              <a:spcBef>
                <a:spcPts val="400"/>
              </a:spcBef>
              <a:buClr>
                <a:srgbClr val="004990"/>
              </a:buClr>
              <a:defRPr sz="1800"/>
            </a:lvl4pPr>
            <a:lvl5pPr>
              <a:spcBef>
                <a:spcPts val="400"/>
              </a:spcBef>
              <a:buClr>
                <a:srgbClr val="00499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4"/>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AB01BFA2-37F0-4B29-936B-54000EB57766}" type="slidenum">
              <a:rPr lang="en-US" smtClean="0"/>
              <a:pPr>
                <a:defRPr/>
              </a:pPr>
              <a:t>‹#›</a:t>
            </a:fld>
            <a:endParaRPr lang="en-US" dirty="0"/>
          </a:p>
        </p:txBody>
      </p:sp>
      <p:pic>
        <p:nvPicPr>
          <p:cNvPr id="10"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49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3" name="Straight Connector 2"/>
          <p:cNvCxnSpPr/>
          <p:nvPr/>
        </p:nvCxnSpPr>
        <p:spPr>
          <a:xfrm>
            <a:off x="941918" y="4395788"/>
            <a:ext cx="10418233" cy="0"/>
          </a:xfrm>
          <a:prstGeom prst="line">
            <a:avLst/>
          </a:prstGeom>
          <a:ln w="28575">
            <a:solidFill>
              <a:srgbClr val="0049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963084" y="4406901"/>
            <a:ext cx="10363200" cy="1362075"/>
          </a:xfrm>
        </p:spPr>
        <p:txBody>
          <a:bodyPr anchor="t"/>
          <a:lstStyle>
            <a:lvl1pPr algn="l">
              <a:defRPr sz="4000" b="1" cap="none" baseline="0"/>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1D9578C0-57B1-4439-967D-5AF4DDAB6434}" type="slidenum">
              <a:rPr lang="en-US" smtClean="0"/>
              <a:pPr>
                <a:defRPr/>
              </a:pPr>
              <a:t>‹#›</a:t>
            </a:fld>
            <a:endParaRPr lang="en-US" dirty="0"/>
          </a:p>
        </p:txBody>
      </p:sp>
      <p:pic>
        <p:nvPicPr>
          <p:cNvPr id="8" name="Picture 8" descr="DOE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23965" y="2741982"/>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49215" y="279236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5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t="6886" b="6154"/>
          <a:stretch/>
        </p:blipFill>
        <p:spPr>
          <a:xfrm>
            <a:off x="10117600" y="3671279"/>
            <a:ext cx="2072640" cy="2388141"/>
          </a:xfrm>
          <a:prstGeom prst="rect">
            <a:avLst/>
          </a:prstGeom>
          <a:effectLst>
            <a:outerShdw blurRad="292100" dist="139700" dir="2700000" algn="ctr" rotWithShape="0">
              <a:srgbClr val="000000">
                <a:alpha val="65000"/>
              </a:srgbClr>
            </a:outerShdw>
          </a:effectLst>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12001" y="4962210"/>
            <a:ext cx="2438400" cy="1028192"/>
          </a:xfrm>
          <a:prstGeom prst="rect">
            <a:avLst/>
          </a:prstGeom>
          <a:effectLst>
            <a:outerShdw blurRad="292100" dist="139700" dir="2700000" algn="ctr" rotWithShape="0">
              <a:srgbClr val="000000">
                <a:alpha val="65000"/>
              </a:srgbClr>
            </a:outerShdw>
          </a:effectLst>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412001" y="3673934"/>
            <a:ext cx="2438400" cy="1115402"/>
          </a:xfrm>
          <a:prstGeom prst="rect">
            <a:avLst/>
          </a:prstGeom>
          <a:effectLst>
            <a:outerShdw blurRad="292100" dist="139700" dir="2700000" algn="ctr" rotWithShape="0">
              <a:srgbClr val="000000">
                <a:alpha val="65000"/>
              </a:srgbClr>
            </a:outerShdw>
          </a:effectLst>
        </p:spPr>
      </p:pic>
      <p:pic>
        <p:nvPicPr>
          <p:cNvPr id="17" name="Picture 16"/>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828323" y="3659798"/>
            <a:ext cx="2316480" cy="2553406"/>
          </a:xfrm>
          <a:prstGeom prst="rect">
            <a:avLst/>
          </a:prstGeom>
          <a:effectLst>
            <a:outerShdw blurRad="292100" dist="139700" dir="2700000" algn="ctr" rotWithShape="0">
              <a:srgbClr val="000000">
                <a:alpha val="65000"/>
              </a:srgbClr>
            </a:outerShdw>
          </a:effectLst>
        </p:spPr>
      </p:pic>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366564" y="3721214"/>
            <a:ext cx="2194560" cy="1068122"/>
          </a:xfrm>
          <a:prstGeom prst="rect">
            <a:avLst/>
          </a:prstGeom>
          <a:effectLst>
            <a:outerShdw blurRad="292100" dist="139700" dir="2700000" algn="ctr" rotWithShape="0">
              <a:srgbClr val="000000">
                <a:alpha val="65000"/>
              </a:srgbClr>
            </a:outerShdw>
          </a:effectLst>
        </p:spPr>
      </p:pic>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2366564" y="4962211"/>
            <a:ext cx="2194560" cy="1039417"/>
          </a:xfrm>
          <a:prstGeom prst="rect">
            <a:avLst/>
          </a:prstGeom>
          <a:effectLst>
            <a:outerShdw blurRad="292100" dist="139700" dir="2700000" algn="ctr" rotWithShape="0">
              <a:srgbClr val="000000">
                <a:alpha val="65000"/>
              </a:srgbClr>
            </a:outerShdw>
          </a:effectLst>
        </p:spPr>
      </p:pic>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a:ext>
            </a:extLst>
          </a:blip>
          <a:srcRect l="2365" r="9394"/>
          <a:stretch/>
        </p:blipFill>
        <p:spPr>
          <a:xfrm>
            <a:off x="2341" y="3713357"/>
            <a:ext cx="2097024" cy="2317084"/>
          </a:xfrm>
          <a:prstGeom prst="rect">
            <a:avLst/>
          </a:prstGeom>
          <a:effectLst>
            <a:outerShdw blurRad="292100" dist="139700" dir="2700000" algn="ctr" rotWithShape="0">
              <a:srgbClr val="000000">
                <a:alpha val="65000"/>
              </a:srgbClr>
            </a:outerShdw>
          </a:effectLst>
        </p:spPr>
      </p:pic>
      <p:cxnSp>
        <p:nvCxnSpPr>
          <p:cNvPr id="5" name="Straight Connector 4"/>
          <p:cNvCxnSpPr/>
          <p:nvPr userDrawn="1"/>
        </p:nvCxnSpPr>
        <p:spPr>
          <a:xfrm>
            <a:off x="3683001" y="2224088"/>
            <a:ext cx="7937500" cy="0"/>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3596298"/>
            <a:ext cx="12192000" cy="1270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userDrawn="1">
            <p:ph type="ctrTitle"/>
          </p:nvPr>
        </p:nvSpPr>
        <p:spPr>
          <a:xfrm>
            <a:off x="3682481" y="450559"/>
            <a:ext cx="7912361" cy="1778731"/>
          </a:xfrm>
        </p:spPr>
        <p:txBody>
          <a:bodyPr>
            <a:normAutofit/>
          </a:bodyPr>
          <a:lstStyle>
            <a:lvl1pPr algn="l">
              <a:lnSpc>
                <a:spcPct val="85000"/>
              </a:lnSpc>
              <a:defRPr sz="3200" b="1"/>
            </a:lvl1pPr>
          </a:lstStyle>
          <a:p>
            <a:r>
              <a:rPr lang="en-US"/>
              <a:t>Click to edit Master title style</a:t>
            </a:r>
            <a:endParaRPr lang="en-US" dirty="0"/>
          </a:p>
        </p:txBody>
      </p:sp>
      <p:sp>
        <p:nvSpPr>
          <p:cNvPr id="3" name="Subtitle 2"/>
          <p:cNvSpPr>
            <a:spLocks noGrp="1"/>
          </p:cNvSpPr>
          <p:nvPr userDrawn="1">
            <p:ph type="subTitle" idx="1"/>
          </p:nvPr>
        </p:nvSpPr>
        <p:spPr>
          <a:xfrm>
            <a:off x="3682481" y="2212114"/>
            <a:ext cx="7924801" cy="1338162"/>
          </a:xfrm>
        </p:spPr>
        <p:txBody>
          <a:bodyPr>
            <a:normAutofit/>
          </a:bodyPr>
          <a:lstStyle>
            <a:lvl1pPr marL="0" indent="0" algn="l">
              <a:lnSpc>
                <a:spcPct val="85000"/>
              </a:lnSpc>
              <a:spcBef>
                <a:spcPts val="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Box 14"/>
          <p:cNvSpPr txBox="1"/>
          <p:nvPr userDrawn="1"/>
        </p:nvSpPr>
        <p:spPr>
          <a:xfrm>
            <a:off x="0" y="5973764"/>
            <a:ext cx="12192000" cy="338137"/>
          </a:xfrm>
          <a:prstGeom prst="rect">
            <a:avLst/>
          </a:prstGeom>
          <a:solidFill>
            <a:srgbClr val="004990"/>
          </a:solidFill>
        </p:spPr>
        <p:txBody>
          <a:bodyPr tIns="91440" bIns="91440">
            <a:spAutoFit/>
          </a:bodyPr>
          <a:lstStyle/>
          <a:p>
            <a:pPr algn="ctr" fontAlgn="auto">
              <a:spcBef>
                <a:spcPts val="0"/>
              </a:spcBef>
              <a:spcAft>
                <a:spcPts val="0"/>
              </a:spcAft>
              <a:defRPr/>
            </a:pPr>
            <a:r>
              <a:rPr lang="en-US" sz="1000" b="1" spc="250" dirty="0">
                <a:solidFill>
                  <a:schemeClr val="bg1">
                    <a:lumMod val="85000"/>
                  </a:schemeClr>
                </a:solidFill>
                <a:latin typeface="+mn-lt"/>
                <a:cs typeface="+mn-cs"/>
              </a:rPr>
              <a:t>NATIONAL NUCLEAR SECURITY ADMINISTRATION OFFICE OF DEFENSE PROGRAMS</a:t>
            </a:r>
          </a:p>
        </p:txBody>
      </p:sp>
      <p:pic>
        <p:nvPicPr>
          <p:cNvPr id="16" name="Picture 8" descr="DOElogo"/>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084613" y="404903"/>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474481" y="199348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75544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Footer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3352800" y="164304"/>
            <a:ext cx="8229600" cy="826296"/>
          </a:xfrm>
        </p:spPr>
        <p:txBody>
          <a:bodyPr>
            <a:normAutofit/>
          </a:bodyPr>
          <a:lstStyle>
            <a:lvl1pPr algn="r">
              <a:lnSpc>
                <a:spcPct val="85000"/>
              </a:lnSpc>
              <a:defRPr sz="2400" b="1"/>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74308402-8A85-43A4-878F-6C7F3DF2423E}" type="slidenum">
              <a:rPr lang="en-US"/>
              <a:pPr>
                <a:defRPr/>
              </a:pPr>
              <a:t>‹#›</a:t>
            </a:fld>
            <a:endParaRPr lang="en-US" dirty="0"/>
          </a:p>
        </p:txBody>
      </p:sp>
      <p:pic>
        <p:nvPicPr>
          <p:cNvPr id="8"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64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6"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2C690357-2F39-4A38-BD72-588D02939DD9}" type="slidenum">
              <a:rPr lang="en-US"/>
              <a:pPr>
                <a:defRPr/>
              </a:pPr>
              <a:t>‹#›</a:t>
            </a:fld>
            <a:endParaRPr lang="en-US" dirty="0"/>
          </a:p>
        </p:txBody>
      </p:sp>
      <p:pic>
        <p:nvPicPr>
          <p:cNvPr id="7"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69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66701"/>
            <a:ext cx="10972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287463"/>
            <a:ext cx="109728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Fifth level</a:t>
            </a:r>
            <a:endParaRPr kumimoji="0" lang="en-US" sz="2000" b="0" i="0" u="none" strike="noStrike" kern="1200" cap="none" spc="0" normalizeH="0" baseline="0" noProof="0" dirty="0">
              <a:ln>
                <a:noFill/>
              </a:ln>
              <a:solidFill>
                <a:prstClr val="black"/>
              </a:solidFill>
              <a:effectLst/>
              <a:uLnTx/>
              <a:uFillTx/>
              <a:latin typeface="+mn-lt"/>
            </a:endParaRPr>
          </a:p>
        </p:txBody>
      </p:sp>
      <p:sp>
        <p:nvSpPr>
          <p:cNvPr id="6" name="Slide Number Placeholder 5"/>
          <p:cNvSpPr>
            <a:spLocks noGrp="1"/>
          </p:cNvSpPr>
          <p:nvPr>
            <p:ph type="sldNum" sz="quarter" idx="4"/>
          </p:nvPr>
        </p:nvSpPr>
        <p:spPr>
          <a:xfrm>
            <a:off x="10121901" y="6356351"/>
            <a:ext cx="1460500"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7" name="Footer Placeholder 6"/>
          <p:cNvSpPr>
            <a:spLocks noGrp="1"/>
          </p:cNvSpPr>
          <p:nvPr>
            <p:ph type="ftr" sz="quarter" idx="3"/>
          </p:nvPr>
        </p:nvSpPr>
        <p:spPr>
          <a:xfrm>
            <a:off x="251884" y="6297614"/>
            <a:ext cx="7179733" cy="365125"/>
          </a:xfrm>
          <a:prstGeom prst="rect">
            <a:avLst/>
          </a:prstGeom>
        </p:spPr>
        <p:txBody>
          <a:bodyPr vert="horz" lIns="91440" tIns="45720" rIns="91440" bIns="45720" rtlCol="0" anchor="ctr"/>
          <a:lstStyle>
            <a:lvl1pPr algn="ctr" fontAlgn="auto">
              <a:spcBef>
                <a:spcPts val="0"/>
              </a:spcBef>
              <a:spcAft>
                <a:spcPts val="0"/>
              </a:spcAft>
              <a:defRPr sz="1050" i="1" dirty="0">
                <a:solidFill>
                  <a:schemeClr val="tx1">
                    <a:tint val="75000"/>
                  </a:schemeClr>
                </a:solidFill>
                <a:latin typeface="+mn-lt"/>
                <a:cs typeface="+mn-cs"/>
              </a:defRPr>
            </a:lvl1pPr>
          </a:lstStyle>
          <a:p>
            <a:pPr>
              <a:defRPr/>
            </a:pPr>
            <a:endParaRPr lang="en-US" dirty="0"/>
          </a:p>
        </p:txBody>
      </p:sp>
    </p:spTree>
    <p:extLst>
      <p:ext uri="{BB962C8B-B14F-4D97-AF65-F5344CB8AC3E}">
        <p14:creationId xmlns:p14="http://schemas.microsoft.com/office/powerpoint/2010/main" val="9944145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71" r:id="rId8"/>
    <p:sldLayoutId id="2147483672" r:id="rId9"/>
    <p:sldLayoutId id="2147483674" r:id="rId10"/>
    <p:sldLayoutId id="2147483684" r:id="rId11"/>
    <p:sldLayoutId id="2147483686" r:id="rId12"/>
    <p:sldLayoutId id="2147483687" r:id="rId13"/>
    <p:sldLayoutId id="2147483688" r:id="rId14"/>
  </p:sldLayoutIdLst>
  <p:hf hdr="0" ftr="0" dt="0"/>
  <p:txStyles>
    <p:titleStyle>
      <a:lvl1pPr algn="r" rtl="0" eaLnBrk="1" fontAlgn="base" hangingPunct="1">
        <a:spcBef>
          <a:spcPct val="0"/>
        </a:spcBef>
        <a:spcAft>
          <a:spcPct val="0"/>
        </a:spcAft>
        <a:defRPr sz="2400" b="1" kern="1200">
          <a:solidFill>
            <a:schemeClr val="tx1"/>
          </a:solidFill>
          <a:latin typeface="+mj-lt"/>
          <a:ea typeface="+mj-ea"/>
          <a:cs typeface="+mj-cs"/>
        </a:defRPr>
      </a:lvl1pPr>
      <a:lvl2pPr algn="r" rtl="0" eaLnBrk="1" fontAlgn="base" hangingPunct="1">
        <a:spcBef>
          <a:spcPct val="0"/>
        </a:spcBef>
        <a:spcAft>
          <a:spcPct val="0"/>
        </a:spcAft>
        <a:defRPr sz="2400" b="1">
          <a:solidFill>
            <a:schemeClr val="tx1"/>
          </a:solidFill>
          <a:latin typeface="Calibri" pitchFamily="34" charset="0"/>
        </a:defRPr>
      </a:lvl2pPr>
      <a:lvl3pPr algn="r" rtl="0" eaLnBrk="1" fontAlgn="base" hangingPunct="1">
        <a:spcBef>
          <a:spcPct val="0"/>
        </a:spcBef>
        <a:spcAft>
          <a:spcPct val="0"/>
        </a:spcAft>
        <a:defRPr sz="2400" b="1">
          <a:solidFill>
            <a:schemeClr val="tx1"/>
          </a:solidFill>
          <a:latin typeface="Calibri" pitchFamily="34" charset="0"/>
        </a:defRPr>
      </a:lvl3pPr>
      <a:lvl4pPr algn="r" rtl="0" eaLnBrk="1" fontAlgn="base" hangingPunct="1">
        <a:spcBef>
          <a:spcPct val="0"/>
        </a:spcBef>
        <a:spcAft>
          <a:spcPct val="0"/>
        </a:spcAft>
        <a:defRPr sz="2400" b="1">
          <a:solidFill>
            <a:schemeClr val="tx1"/>
          </a:solidFill>
          <a:latin typeface="Calibri" pitchFamily="34" charset="0"/>
        </a:defRPr>
      </a:lvl4pPr>
      <a:lvl5pPr algn="r" rtl="0" eaLnBrk="1" fontAlgn="base" hangingPunct="1">
        <a:spcBef>
          <a:spcPct val="0"/>
        </a:spcBef>
        <a:spcAft>
          <a:spcPct val="0"/>
        </a:spcAft>
        <a:defRPr sz="2400" b="1">
          <a:solidFill>
            <a:schemeClr val="tx1"/>
          </a:solidFill>
          <a:latin typeface="Calibri" pitchFamily="34" charset="0"/>
        </a:defRPr>
      </a:lvl5pPr>
      <a:lvl6pPr marL="457200" algn="r" rtl="0" eaLnBrk="1" fontAlgn="base" hangingPunct="1">
        <a:spcBef>
          <a:spcPct val="0"/>
        </a:spcBef>
        <a:spcAft>
          <a:spcPct val="0"/>
        </a:spcAft>
        <a:defRPr sz="2400" b="1">
          <a:solidFill>
            <a:schemeClr val="tx1"/>
          </a:solidFill>
          <a:latin typeface="Calibri" pitchFamily="34" charset="0"/>
        </a:defRPr>
      </a:lvl6pPr>
      <a:lvl7pPr marL="914400" algn="r" rtl="0" eaLnBrk="1" fontAlgn="base" hangingPunct="1">
        <a:spcBef>
          <a:spcPct val="0"/>
        </a:spcBef>
        <a:spcAft>
          <a:spcPct val="0"/>
        </a:spcAft>
        <a:defRPr sz="2400" b="1">
          <a:solidFill>
            <a:schemeClr val="tx1"/>
          </a:solidFill>
          <a:latin typeface="Calibri" pitchFamily="34" charset="0"/>
        </a:defRPr>
      </a:lvl7pPr>
      <a:lvl8pPr marL="1371600" algn="r" rtl="0" eaLnBrk="1" fontAlgn="base" hangingPunct="1">
        <a:spcBef>
          <a:spcPct val="0"/>
        </a:spcBef>
        <a:spcAft>
          <a:spcPct val="0"/>
        </a:spcAft>
        <a:defRPr sz="2400" b="1">
          <a:solidFill>
            <a:schemeClr val="tx1"/>
          </a:solidFill>
          <a:latin typeface="Calibri" pitchFamily="34" charset="0"/>
        </a:defRPr>
      </a:lvl8pPr>
      <a:lvl9pPr marL="1828800" algn="r" rtl="0" eaLnBrk="1" fontAlgn="base" hangingPunct="1">
        <a:spcBef>
          <a:spcPct val="0"/>
        </a:spcBef>
        <a:spcAft>
          <a:spcPct val="0"/>
        </a:spcAft>
        <a:defRPr sz="2400" b="1">
          <a:solidFill>
            <a:schemeClr val="tx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inyurl.com/NSE-MBE-Maturity-Index" TargetMode="External"/><Relationship Id="rId2" Type="http://schemas.openxmlformats.org/officeDocument/2006/relationships/hyperlink" Target="https://fmt.kcnsc.doe.gov/kcpfm/kcpfm_short.cgi?box=/.Dst9EMRmxucstVHi&amp;path=/&amp;cmd=lis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s://www.nsf.gov/statistics/ffrdclist/"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rmed-services.senate.gov/hearings/19-02-15-united-states-strategic-command-and-united-states-northern-comman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2481" y="396608"/>
            <a:ext cx="7912361" cy="951333"/>
          </a:xfrm>
        </p:spPr>
        <p:txBody>
          <a:bodyPr/>
          <a:lstStyle/>
          <a:p>
            <a:r>
              <a:rPr lang="en-US" dirty="0"/>
              <a:t>A Next-Generation </a:t>
            </a:r>
            <a:br>
              <a:rPr lang="en-US" dirty="0"/>
            </a:br>
            <a:r>
              <a:rPr lang="en-US" dirty="0"/>
              <a:t>Model-Based Enterprise Maturity Index</a:t>
            </a:r>
          </a:p>
        </p:txBody>
      </p:sp>
      <p:sp>
        <p:nvSpPr>
          <p:cNvPr id="3" name="Subtitle 2"/>
          <p:cNvSpPr>
            <a:spLocks noGrp="1"/>
          </p:cNvSpPr>
          <p:nvPr>
            <p:ph type="subTitle" idx="1"/>
          </p:nvPr>
        </p:nvSpPr>
        <p:spPr>
          <a:xfrm>
            <a:off x="3682481" y="1520328"/>
            <a:ext cx="8182685" cy="2029948"/>
          </a:xfrm>
        </p:spPr>
        <p:txBody>
          <a:bodyPr>
            <a:normAutofit/>
          </a:bodyPr>
          <a:lstStyle/>
          <a:p>
            <a:pPr lvl="0">
              <a:tabLst>
                <a:tab pos="231775" algn="l"/>
              </a:tabLst>
            </a:pPr>
            <a:r>
              <a:rPr lang="en-US" sz="2400" b="1" dirty="0"/>
              <a:t>Curtis Brown</a:t>
            </a:r>
            <a:br>
              <a:rPr lang="en-US" sz="2400" b="1" dirty="0"/>
            </a:br>
            <a:r>
              <a:rPr lang="en-US" sz="2400" dirty="0">
                <a:solidFill>
                  <a:prstClr val="black">
                    <a:lumMod val="75000"/>
                    <a:lumOff val="25000"/>
                  </a:prstClr>
                </a:solidFill>
              </a:rPr>
              <a:t>	</a:t>
            </a:r>
            <a:r>
              <a:rPr lang="en-US" dirty="0">
                <a:solidFill>
                  <a:prstClr val="black">
                    <a:lumMod val="75000"/>
                    <a:lumOff val="25000"/>
                  </a:prstClr>
                </a:solidFill>
              </a:rPr>
              <a:t>Lead Mechanical Engineer, Kansas City National Security </a:t>
            </a:r>
            <a:r>
              <a:rPr lang="en-US" dirty="0" smtClean="0">
                <a:solidFill>
                  <a:prstClr val="black">
                    <a:lumMod val="75000"/>
                    <a:lumOff val="25000"/>
                  </a:prstClr>
                </a:solidFill>
              </a:rPr>
              <a:t>Campus (KCNSC)</a:t>
            </a:r>
            <a:endParaRPr lang="en-US" dirty="0">
              <a:solidFill>
                <a:prstClr val="black">
                  <a:lumMod val="75000"/>
                  <a:lumOff val="25000"/>
                </a:prstClr>
              </a:solidFill>
            </a:endParaRPr>
          </a:p>
          <a:p>
            <a:pPr>
              <a:tabLst>
                <a:tab pos="231775" algn="l"/>
              </a:tabLst>
            </a:pPr>
            <a:r>
              <a:rPr lang="en-US" sz="2400" b="1" dirty="0"/>
              <a:t>Sarah Hale</a:t>
            </a:r>
          </a:p>
          <a:p>
            <a:pPr lvl="0">
              <a:tabLst>
                <a:tab pos="231775" algn="l"/>
              </a:tabLst>
            </a:pPr>
            <a:r>
              <a:rPr lang="en-US" sz="2400" dirty="0">
                <a:solidFill>
                  <a:prstClr val="black">
                    <a:lumMod val="75000"/>
                    <a:lumOff val="25000"/>
                  </a:prstClr>
                </a:solidFill>
              </a:rPr>
              <a:t>	</a:t>
            </a:r>
            <a:r>
              <a:rPr lang="en-US" dirty="0">
                <a:solidFill>
                  <a:prstClr val="black">
                    <a:lumMod val="75000"/>
                    <a:lumOff val="25000"/>
                  </a:prstClr>
                </a:solidFill>
              </a:rPr>
              <a:t>Senior Mechanical Engineer, Sandia National </a:t>
            </a:r>
            <a:r>
              <a:rPr lang="en-US" dirty="0" smtClean="0">
                <a:solidFill>
                  <a:prstClr val="black">
                    <a:lumMod val="75000"/>
                    <a:lumOff val="25000"/>
                  </a:prstClr>
                </a:solidFill>
              </a:rPr>
              <a:t>Laboratories (SNL)</a:t>
            </a:r>
            <a:endParaRPr lang="en-US" dirty="0">
              <a:solidFill>
                <a:prstClr val="black">
                  <a:lumMod val="75000"/>
                  <a:lumOff val="25000"/>
                </a:prstClr>
              </a:solidFill>
            </a:endParaRPr>
          </a:p>
          <a:p>
            <a:r>
              <a:rPr lang="en-US" sz="2400" b="1" dirty="0" smtClean="0"/>
              <a:t>Jeffrey </a:t>
            </a:r>
            <a:r>
              <a:rPr lang="en-US" sz="2400" b="1" dirty="0"/>
              <a:t>Winter</a:t>
            </a:r>
          </a:p>
          <a:p>
            <a:pPr>
              <a:tabLst>
                <a:tab pos="285750" algn="l"/>
              </a:tabLst>
            </a:pPr>
            <a:r>
              <a:rPr lang="en-US" dirty="0">
                <a:solidFill>
                  <a:prstClr val="black">
                    <a:lumMod val="75000"/>
                    <a:lumOff val="25000"/>
                  </a:prstClr>
                </a:solidFill>
              </a:rPr>
              <a:t>	Consultant to National Nuclear Security Administration (NNSA)</a:t>
            </a:r>
          </a:p>
        </p:txBody>
      </p:sp>
      <p:cxnSp>
        <p:nvCxnSpPr>
          <p:cNvPr id="4" name="Straight Connector 3"/>
          <p:cNvCxnSpPr/>
          <p:nvPr/>
        </p:nvCxnSpPr>
        <p:spPr>
          <a:xfrm>
            <a:off x="3683001" y="1390689"/>
            <a:ext cx="79375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29D4233E-8461-41DB-A5A1-114DCDA8C0A1}"/>
              </a:ext>
            </a:extLst>
          </p:cNvPr>
          <p:cNvSpPr/>
          <p:nvPr/>
        </p:nvSpPr>
        <p:spPr>
          <a:xfrm>
            <a:off x="158205" y="6292115"/>
            <a:ext cx="12033795" cy="338554"/>
          </a:xfrm>
          <a:prstGeom prst="rect">
            <a:avLst/>
          </a:prstGeom>
        </p:spPr>
        <p:txBody>
          <a:bodyPr wrap="square">
            <a:spAutoFit/>
          </a:bodyPr>
          <a:lstStyle/>
          <a:p>
            <a:r>
              <a:rPr lang="en-US" sz="800" dirty="0">
                <a:latin typeface="Arial" charset="0"/>
                <a:ea typeface="Arial" charset="0"/>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a:t>
            </a:r>
            <a:r>
              <a:rPr lang="en-US" sz="800" dirty="0"/>
              <a:t>SAND2020-2545 C</a:t>
            </a:r>
            <a:endParaRPr lang="en-US" dirty="0"/>
          </a:p>
        </p:txBody>
      </p:sp>
      <p:sp>
        <p:nvSpPr>
          <p:cNvPr id="6" name="Rectangle 5">
            <a:extLst>
              <a:ext uri="{FF2B5EF4-FFF2-40B4-BE49-F238E27FC236}">
                <a16:creationId xmlns="" xmlns:a16="http://schemas.microsoft.com/office/drawing/2014/main" id="{A4CD7048-8888-40B3-BF87-4A6EF7D34E81}"/>
              </a:ext>
            </a:extLst>
          </p:cNvPr>
          <p:cNvSpPr/>
          <p:nvPr/>
        </p:nvSpPr>
        <p:spPr>
          <a:xfrm>
            <a:off x="158205" y="6627168"/>
            <a:ext cx="12192000" cy="215444"/>
          </a:xfrm>
          <a:prstGeom prst="rect">
            <a:avLst/>
          </a:prstGeom>
        </p:spPr>
        <p:txBody>
          <a:bodyPr wrap="square">
            <a:spAutoFit/>
          </a:bodyPr>
          <a:lstStyle/>
          <a:p>
            <a:r>
              <a:rPr lang="en-US" sz="800" dirty="0">
                <a:latin typeface="Arial" charset="0"/>
              </a:rPr>
              <a:t>The Department of Energy’s Kansas City National Security Campus is operated and managed by Honeywell Federal Manufacturing &amp; Technologies, LLC under contract number DE-NA0002839</a:t>
            </a:r>
          </a:p>
        </p:txBody>
      </p:sp>
      <p:sp>
        <p:nvSpPr>
          <p:cNvPr id="7" name="5-Point Star 6"/>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700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EEE3B5-67FC-4EB7-B5A6-227CA2C6735C}"/>
              </a:ext>
            </a:extLst>
          </p:cNvPr>
          <p:cNvSpPr>
            <a:spLocks noGrp="1"/>
          </p:cNvSpPr>
          <p:nvPr>
            <p:ph type="title"/>
          </p:nvPr>
        </p:nvSpPr>
        <p:spPr/>
        <p:txBody>
          <a:bodyPr/>
          <a:lstStyle/>
          <a:p>
            <a:r>
              <a:rPr lang="en-US" dirty="0"/>
              <a:t>Category C1</a:t>
            </a:r>
          </a:p>
        </p:txBody>
      </p:sp>
      <p:sp>
        <p:nvSpPr>
          <p:cNvPr id="4" name="Slide Number Placeholder 3">
            <a:extLst>
              <a:ext uri="{FF2B5EF4-FFF2-40B4-BE49-F238E27FC236}">
                <a16:creationId xmlns="" xmlns:a16="http://schemas.microsoft.com/office/drawing/2014/main" id="{C93D195C-4AFE-4EDB-A3C0-45647E76B48D}"/>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10</a:t>
            </a:fld>
            <a:endParaRPr lang="en-US" dirty="0"/>
          </a:p>
        </p:txBody>
      </p:sp>
      <p:graphicFrame>
        <p:nvGraphicFramePr>
          <p:cNvPr id="6" name="Content Placeholder 5">
            <a:extLst>
              <a:ext uri="{FF2B5EF4-FFF2-40B4-BE49-F238E27FC236}">
                <a16:creationId xmlns="" xmlns:a16="http://schemas.microsoft.com/office/drawing/2014/main" id="{4AEF3B84-8DDE-4E3D-B4C2-937219B76F55}"/>
              </a:ext>
            </a:extLst>
          </p:cNvPr>
          <p:cNvGraphicFramePr>
            <a:graphicFrameLocks noGrp="1"/>
          </p:cNvGraphicFramePr>
          <p:nvPr>
            <p:ph idx="1"/>
            <p:extLst/>
          </p:nvPr>
        </p:nvGraphicFramePr>
        <p:xfrm>
          <a:off x="152400" y="1600200"/>
          <a:ext cx="11887203" cy="4110435"/>
        </p:xfrm>
        <a:graphic>
          <a:graphicData uri="http://schemas.openxmlformats.org/drawingml/2006/table">
            <a:tbl>
              <a:tblPr/>
              <a:tblGrid>
                <a:gridCol w="151222">
                  <a:extLst>
                    <a:ext uri="{9D8B030D-6E8A-4147-A177-3AD203B41FA5}">
                      <a16:colId xmlns="" xmlns:a16="http://schemas.microsoft.com/office/drawing/2014/main" val="179663859"/>
                    </a:ext>
                  </a:extLst>
                </a:gridCol>
                <a:gridCol w="2577720">
                  <a:extLst>
                    <a:ext uri="{9D8B030D-6E8A-4147-A177-3AD203B41FA5}">
                      <a16:colId xmlns="" xmlns:a16="http://schemas.microsoft.com/office/drawing/2014/main" val="3627977198"/>
                    </a:ext>
                  </a:extLst>
                </a:gridCol>
                <a:gridCol w="1128944">
                  <a:extLst>
                    <a:ext uri="{9D8B030D-6E8A-4147-A177-3AD203B41FA5}">
                      <a16:colId xmlns="" xmlns:a16="http://schemas.microsoft.com/office/drawing/2014/main" val="931698133"/>
                    </a:ext>
                  </a:extLst>
                </a:gridCol>
                <a:gridCol w="126709">
                  <a:extLst>
                    <a:ext uri="{9D8B030D-6E8A-4147-A177-3AD203B41FA5}">
                      <a16:colId xmlns="" xmlns:a16="http://schemas.microsoft.com/office/drawing/2014/main" val="1803056700"/>
                    </a:ext>
                  </a:extLst>
                </a:gridCol>
                <a:gridCol w="1128944">
                  <a:extLst>
                    <a:ext uri="{9D8B030D-6E8A-4147-A177-3AD203B41FA5}">
                      <a16:colId xmlns="" xmlns:a16="http://schemas.microsoft.com/office/drawing/2014/main" val="3825321781"/>
                    </a:ext>
                  </a:extLst>
                </a:gridCol>
                <a:gridCol w="1128944">
                  <a:extLst>
                    <a:ext uri="{9D8B030D-6E8A-4147-A177-3AD203B41FA5}">
                      <a16:colId xmlns="" xmlns:a16="http://schemas.microsoft.com/office/drawing/2014/main" val="451629801"/>
                    </a:ext>
                  </a:extLst>
                </a:gridCol>
                <a:gridCol w="1128944">
                  <a:extLst>
                    <a:ext uri="{9D8B030D-6E8A-4147-A177-3AD203B41FA5}">
                      <a16:colId xmlns="" xmlns:a16="http://schemas.microsoft.com/office/drawing/2014/main" val="4251524051"/>
                    </a:ext>
                  </a:extLst>
                </a:gridCol>
                <a:gridCol w="1128944">
                  <a:extLst>
                    <a:ext uri="{9D8B030D-6E8A-4147-A177-3AD203B41FA5}">
                      <a16:colId xmlns="" xmlns:a16="http://schemas.microsoft.com/office/drawing/2014/main" val="501377323"/>
                    </a:ext>
                  </a:extLst>
                </a:gridCol>
                <a:gridCol w="1128944">
                  <a:extLst>
                    <a:ext uri="{9D8B030D-6E8A-4147-A177-3AD203B41FA5}">
                      <a16:colId xmlns="" xmlns:a16="http://schemas.microsoft.com/office/drawing/2014/main" val="196949264"/>
                    </a:ext>
                  </a:extLst>
                </a:gridCol>
                <a:gridCol w="1128944">
                  <a:extLst>
                    <a:ext uri="{9D8B030D-6E8A-4147-A177-3AD203B41FA5}">
                      <a16:colId xmlns="" xmlns:a16="http://schemas.microsoft.com/office/drawing/2014/main" val="846908656"/>
                    </a:ext>
                  </a:extLst>
                </a:gridCol>
                <a:gridCol w="1128944">
                  <a:extLst>
                    <a:ext uri="{9D8B030D-6E8A-4147-A177-3AD203B41FA5}">
                      <a16:colId xmlns="" xmlns:a16="http://schemas.microsoft.com/office/drawing/2014/main" val="3505579059"/>
                    </a:ext>
                  </a:extLst>
                </a:gridCol>
              </a:tblGrid>
              <a:tr h="1666761">
                <a:tc gridSpan="2">
                  <a:txBody>
                    <a:bodyPr/>
                    <a:lstStyle/>
                    <a:p>
                      <a:pPr algn="l" fontAlgn="t"/>
                      <a:r>
                        <a:rPr lang="en-US" sz="1600" b="1" i="0" u="none" strike="noStrike" dirty="0">
                          <a:solidFill>
                            <a:srgbClr val="000000"/>
                          </a:solidFill>
                          <a:effectLst/>
                          <a:latin typeface="Calibri" panose="020F0502020204030204" pitchFamily="34" charset="0"/>
                        </a:rPr>
                        <a:t>C1: Design Activities </a:t>
                      </a:r>
                    </a:p>
                  </a:txBody>
                  <a:tcPr marL="68580" marR="68580" marT="34290" marB="3429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E2EFDA"/>
                    </a:solidFill>
                  </a:tcPr>
                </a:tc>
                <a:tc h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Activities involved in developing a design for product definition or other lifecycle activity.</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2D Drawings used for all activities</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6BD"/>
                    </a:solidFill>
                  </a:tcPr>
                </a:tc>
                <a:tc>
                  <a:txBody>
                    <a:bodyPr/>
                    <a:lstStyle/>
                    <a:p>
                      <a:pPr algn="l" fontAlgn="t"/>
                      <a:r>
                        <a:rPr lang="en-US" sz="1200" b="0" i="0" u="none" strike="noStrike" dirty="0">
                          <a:solidFill>
                            <a:srgbClr val="000000"/>
                          </a:solidFill>
                          <a:effectLst/>
                          <a:latin typeface="Calibri" panose="020F0502020204030204" pitchFamily="34" charset="0"/>
                        </a:rPr>
                        <a:t>2D Drawings derived from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l" fontAlgn="t"/>
                      <a:r>
                        <a:rPr lang="en-US" sz="1200" b="0" i="0" u="none" strike="noStrike" dirty="0">
                          <a:solidFill>
                            <a:srgbClr val="000000"/>
                          </a:solidFill>
                          <a:effectLst/>
                          <a:latin typeface="Calibri" panose="020F0502020204030204" pitchFamily="34" charset="0"/>
                        </a:rPr>
                        <a:t>2D Drawings and other derivatives from Validated Model</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AE4CB"/>
                    </a:solidFill>
                  </a:tcPr>
                </a:tc>
                <a:tc>
                  <a:txBody>
                    <a:bodyPr/>
                    <a:lstStyle/>
                    <a:p>
                      <a:pPr algn="l" fontAlgn="t"/>
                      <a:r>
                        <a:rPr lang="en-US" sz="1200" b="0" i="0" u="none" strike="noStrike" dirty="0">
                          <a:solidFill>
                            <a:srgbClr val="000000"/>
                          </a:solidFill>
                          <a:effectLst/>
                          <a:latin typeface="Calibri" panose="020F0502020204030204" pitchFamily="34" charset="0"/>
                        </a:rPr>
                        <a:t>Semantic PMI included with model</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FE3E0"/>
                    </a:solidFill>
                  </a:tcPr>
                </a:tc>
                <a:tc>
                  <a:txBody>
                    <a:bodyPr/>
                    <a:lstStyle/>
                    <a:p>
                      <a:pPr algn="l" fontAlgn="t"/>
                      <a:r>
                        <a:rPr lang="en-US" sz="1200" b="0" i="0" u="none" strike="noStrike" dirty="0">
                          <a:solidFill>
                            <a:srgbClr val="000000"/>
                          </a:solidFill>
                          <a:effectLst/>
                          <a:latin typeface="Calibri" panose="020F0502020204030204" pitchFamily="34" charset="0"/>
                        </a:rPr>
                        <a:t>Certified, Authorized MBD</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9CCFF"/>
                    </a:solidFill>
                  </a:tcPr>
                </a:tc>
                <a:tc>
                  <a:txBody>
                    <a:bodyPr/>
                    <a:lstStyle/>
                    <a:p>
                      <a:pPr algn="l" fontAlgn="t"/>
                      <a:r>
                        <a:rPr lang="en-US" sz="1200" b="0" i="0" u="none" strike="noStrike" dirty="0">
                          <a:solidFill>
                            <a:srgbClr val="000000"/>
                          </a:solidFill>
                          <a:effectLst/>
                          <a:latin typeface="Calibri" panose="020F0502020204030204" pitchFamily="34" charset="0"/>
                        </a:rPr>
                        <a:t>MBD Dataset made useable for all lifecycle activities within enterprise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CCFF"/>
                    </a:solidFill>
                  </a:tcPr>
                </a:tc>
                <a:tc>
                  <a:txBody>
                    <a:bodyPr/>
                    <a:lstStyle/>
                    <a:p>
                      <a:pPr algn="l" fontAlgn="t"/>
                      <a:r>
                        <a:rPr lang="en-US" sz="1200" b="0" i="0" u="none" strike="noStrike" dirty="0">
                          <a:solidFill>
                            <a:srgbClr val="000000"/>
                          </a:solidFill>
                          <a:effectLst/>
                          <a:latin typeface="Calibri" panose="020F0502020204030204" pitchFamily="34" charset="0"/>
                        </a:rPr>
                        <a:t>MBD Dataset made useable for all lifecycle activities</a:t>
                      </a:r>
                    </a:p>
                  </a:txBody>
                  <a:tcPr marL="34290" marR="34290" marT="34290" marB="3429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99FF"/>
                    </a:solidFill>
                  </a:tcPr>
                </a:tc>
                <a:extLst>
                  <a:ext uri="{0D108BD9-81ED-4DB2-BD59-A6C34878D82A}">
                    <a16:rowId xmlns="" xmlns:a16="http://schemas.microsoft.com/office/drawing/2014/main" val="1584212169"/>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T1: Product Authority</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359997964"/>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T2: Product Requirements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563110689"/>
                  </a:ext>
                </a:extLst>
              </a:tr>
              <a:tr h="325314">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T3: Product Definition Representation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4161511874"/>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T4: Model Quality &amp; Certification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403674127"/>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T5: Model Derivatives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265548813"/>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T6: ECAD/MCAD Collaboration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079143749"/>
                  </a:ext>
                </a:extLst>
              </a:tr>
              <a:tr h="523379">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T7: Design Analysis &amp; Simulation (includes DfX)</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523495818"/>
                  </a:ext>
                </a:extLst>
              </a:tr>
            </a:tbl>
          </a:graphicData>
        </a:graphic>
      </p:graphicFrame>
      <p:sp>
        <p:nvSpPr>
          <p:cNvPr id="5" name="5-Point Star 4"/>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94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A015F2-935C-44E6-B2C7-BD8CA3AF4BAF}"/>
              </a:ext>
            </a:extLst>
          </p:cNvPr>
          <p:cNvSpPr>
            <a:spLocks noGrp="1"/>
          </p:cNvSpPr>
          <p:nvPr>
            <p:ph type="title"/>
          </p:nvPr>
        </p:nvSpPr>
        <p:spPr/>
        <p:txBody>
          <a:bodyPr/>
          <a:lstStyle/>
          <a:p>
            <a:r>
              <a:rPr lang="en-US" dirty="0"/>
              <a:t>Category C2</a:t>
            </a:r>
          </a:p>
        </p:txBody>
      </p:sp>
      <p:sp>
        <p:nvSpPr>
          <p:cNvPr id="4" name="Slide Number Placeholder 3">
            <a:extLst>
              <a:ext uri="{FF2B5EF4-FFF2-40B4-BE49-F238E27FC236}">
                <a16:creationId xmlns="" xmlns:a16="http://schemas.microsoft.com/office/drawing/2014/main" id="{34E34FAB-68F8-4082-B34A-A29BA9217D3D}"/>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11</a:t>
            </a:fld>
            <a:endParaRPr lang="en-US" dirty="0"/>
          </a:p>
        </p:txBody>
      </p:sp>
      <p:graphicFrame>
        <p:nvGraphicFramePr>
          <p:cNvPr id="8" name="Content Placeholder 7">
            <a:extLst>
              <a:ext uri="{FF2B5EF4-FFF2-40B4-BE49-F238E27FC236}">
                <a16:creationId xmlns="" xmlns:a16="http://schemas.microsoft.com/office/drawing/2014/main" id="{FB4D481F-8A8C-46D4-A7A4-71EDD2DD7405}"/>
              </a:ext>
            </a:extLst>
          </p:cNvPr>
          <p:cNvGraphicFramePr>
            <a:graphicFrameLocks noGrp="1"/>
          </p:cNvGraphicFramePr>
          <p:nvPr>
            <p:ph idx="1"/>
            <p:extLst>
              <p:ext uri="{D42A27DB-BD31-4B8C-83A1-F6EECF244321}">
                <p14:modId xmlns:p14="http://schemas.microsoft.com/office/powerpoint/2010/main" val="835560398"/>
              </p:ext>
            </p:extLst>
          </p:nvPr>
        </p:nvGraphicFramePr>
        <p:xfrm>
          <a:off x="152400" y="1600200"/>
          <a:ext cx="11887197" cy="3657602"/>
        </p:xfrm>
        <a:graphic>
          <a:graphicData uri="http://schemas.openxmlformats.org/drawingml/2006/table">
            <a:tbl>
              <a:tblPr/>
              <a:tblGrid>
                <a:gridCol w="127564">
                  <a:extLst>
                    <a:ext uri="{9D8B030D-6E8A-4147-A177-3AD203B41FA5}">
                      <a16:colId xmlns="" xmlns:a16="http://schemas.microsoft.com/office/drawing/2014/main" val="1988536587"/>
                    </a:ext>
                  </a:extLst>
                </a:gridCol>
                <a:gridCol w="1885805">
                  <a:extLst>
                    <a:ext uri="{9D8B030D-6E8A-4147-A177-3AD203B41FA5}">
                      <a16:colId xmlns="" xmlns:a16="http://schemas.microsoft.com/office/drawing/2014/main" val="293819878"/>
                    </a:ext>
                  </a:extLst>
                </a:gridCol>
                <a:gridCol w="1218283">
                  <a:extLst>
                    <a:ext uri="{9D8B030D-6E8A-4147-A177-3AD203B41FA5}">
                      <a16:colId xmlns="" xmlns:a16="http://schemas.microsoft.com/office/drawing/2014/main" val="1608331938"/>
                    </a:ext>
                  </a:extLst>
                </a:gridCol>
                <a:gridCol w="127564">
                  <a:extLst>
                    <a:ext uri="{9D8B030D-6E8A-4147-A177-3AD203B41FA5}">
                      <a16:colId xmlns="" xmlns:a16="http://schemas.microsoft.com/office/drawing/2014/main" val="4289640319"/>
                    </a:ext>
                  </a:extLst>
                </a:gridCol>
                <a:gridCol w="1218283">
                  <a:extLst>
                    <a:ext uri="{9D8B030D-6E8A-4147-A177-3AD203B41FA5}">
                      <a16:colId xmlns="" xmlns:a16="http://schemas.microsoft.com/office/drawing/2014/main" val="99801004"/>
                    </a:ext>
                  </a:extLst>
                </a:gridCol>
                <a:gridCol w="1218283">
                  <a:extLst>
                    <a:ext uri="{9D8B030D-6E8A-4147-A177-3AD203B41FA5}">
                      <a16:colId xmlns="" xmlns:a16="http://schemas.microsoft.com/office/drawing/2014/main" val="2247679974"/>
                    </a:ext>
                  </a:extLst>
                </a:gridCol>
                <a:gridCol w="1218283">
                  <a:extLst>
                    <a:ext uri="{9D8B030D-6E8A-4147-A177-3AD203B41FA5}">
                      <a16:colId xmlns="" xmlns:a16="http://schemas.microsoft.com/office/drawing/2014/main" val="1456018660"/>
                    </a:ext>
                  </a:extLst>
                </a:gridCol>
                <a:gridCol w="1218283">
                  <a:extLst>
                    <a:ext uri="{9D8B030D-6E8A-4147-A177-3AD203B41FA5}">
                      <a16:colId xmlns="" xmlns:a16="http://schemas.microsoft.com/office/drawing/2014/main" val="377335051"/>
                    </a:ext>
                  </a:extLst>
                </a:gridCol>
                <a:gridCol w="1218283">
                  <a:extLst>
                    <a:ext uri="{9D8B030D-6E8A-4147-A177-3AD203B41FA5}">
                      <a16:colId xmlns="" xmlns:a16="http://schemas.microsoft.com/office/drawing/2014/main" val="1822325912"/>
                    </a:ext>
                  </a:extLst>
                </a:gridCol>
                <a:gridCol w="1218283">
                  <a:extLst>
                    <a:ext uri="{9D8B030D-6E8A-4147-A177-3AD203B41FA5}">
                      <a16:colId xmlns="" xmlns:a16="http://schemas.microsoft.com/office/drawing/2014/main" val="3588270788"/>
                    </a:ext>
                  </a:extLst>
                </a:gridCol>
                <a:gridCol w="1218283">
                  <a:extLst>
                    <a:ext uri="{9D8B030D-6E8A-4147-A177-3AD203B41FA5}">
                      <a16:colId xmlns="" xmlns:a16="http://schemas.microsoft.com/office/drawing/2014/main" val="3104163438"/>
                    </a:ext>
                  </a:extLst>
                </a:gridCol>
              </a:tblGrid>
              <a:tr h="1317958">
                <a:tc gridSpan="2">
                  <a:txBody>
                    <a:bodyPr/>
                    <a:lstStyle/>
                    <a:p>
                      <a:pPr algn="l" fontAlgn="t"/>
                      <a:r>
                        <a:rPr lang="en-US" sz="1600" b="1" i="0" u="none" strike="noStrike" dirty="0">
                          <a:solidFill>
                            <a:srgbClr val="000000"/>
                          </a:solidFill>
                          <a:effectLst/>
                          <a:latin typeface="Calibri" panose="020F0502020204030204" pitchFamily="34" charset="0"/>
                        </a:rPr>
                        <a:t>C2: Product Data Management Activities</a:t>
                      </a:r>
                    </a:p>
                  </a:txBody>
                  <a:tcPr marL="34290" marR="34290" marT="34290" marB="3429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CCCFF"/>
                    </a:solidFill>
                  </a:tcPr>
                </a:tc>
                <a:tc h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Activities that relate product lifecycle data to product definition.</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File-Sharing Directory</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6BD"/>
                    </a:solidFill>
                  </a:tcPr>
                </a:tc>
                <a:tc>
                  <a:txBody>
                    <a:bodyPr/>
                    <a:lstStyle/>
                    <a:p>
                      <a:pPr algn="l" fontAlgn="t"/>
                      <a:r>
                        <a:rPr lang="en-US" sz="1200" b="0" i="0" u="none" strike="noStrike" dirty="0">
                          <a:solidFill>
                            <a:srgbClr val="000000"/>
                          </a:solidFill>
                          <a:effectLst/>
                          <a:latin typeface="Calibri" panose="020F0502020204030204" pitchFamily="34" charset="0"/>
                        </a:rPr>
                        <a:t>Document-Centric PDM</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200" b="0" i="0" u="none" strike="noStrike" dirty="0">
                          <a:solidFill>
                            <a:srgbClr val="000000"/>
                          </a:solidFill>
                          <a:effectLst/>
                          <a:latin typeface="Calibri" panose="020F0502020204030204" pitchFamily="34" charset="0"/>
                        </a:rPr>
                        <a:t>Document-Centric PDM; Disconnected with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AE4CB"/>
                    </a:solidFill>
                  </a:tcPr>
                </a:tc>
                <a:tc>
                  <a:txBody>
                    <a:bodyPr/>
                    <a:lstStyle/>
                    <a:p>
                      <a:pPr algn="l" fontAlgn="t"/>
                      <a:r>
                        <a:rPr lang="en-US" sz="1200" b="0" i="0" u="none" strike="noStrike" dirty="0">
                          <a:solidFill>
                            <a:srgbClr val="000000"/>
                          </a:solidFill>
                          <a:effectLst/>
                          <a:latin typeface="Calibri" panose="020F0502020204030204" pitchFamily="34" charset="0"/>
                        </a:rPr>
                        <a:t>Part-Centric PDM; Product Related Disciplines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E3E0"/>
                    </a:solidFill>
                  </a:tcPr>
                </a:tc>
                <a:tc>
                  <a:txBody>
                    <a:bodyPr/>
                    <a:lstStyle/>
                    <a:p>
                      <a:pPr algn="l" fontAlgn="t"/>
                      <a:r>
                        <a:rPr lang="en-US" sz="1200" b="0" i="0" u="none" strike="noStrike" dirty="0">
                          <a:solidFill>
                            <a:srgbClr val="000000"/>
                          </a:solidFill>
                          <a:effectLst/>
                          <a:latin typeface="Calibri" panose="020F0502020204030204" pitchFamily="34" charset="0"/>
                        </a:rPr>
                        <a:t>Part-Centric PDM; Product &amp; Process Related Disciplines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l" fontAlgn="t"/>
                      <a:r>
                        <a:rPr lang="en-US" sz="1200" b="0" i="0" u="none" strike="noStrike" dirty="0">
                          <a:solidFill>
                            <a:srgbClr val="000000"/>
                          </a:solidFill>
                          <a:effectLst/>
                          <a:latin typeface="Calibri" panose="020F0502020204030204" pitchFamily="34" charset="0"/>
                        </a:rPr>
                        <a:t>Digitally "One" Part-Centric PDM within Enterprise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FF"/>
                    </a:solidFill>
                  </a:tcPr>
                </a:tc>
                <a:tc>
                  <a:txBody>
                    <a:bodyPr/>
                    <a:lstStyle/>
                    <a:p>
                      <a:pPr algn="l" fontAlgn="t"/>
                      <a:r>
                        <a:rPr lang="en-US" sz="1200" b="0" i="0" u="none" strike="noStrike" dirty="0">
                          <a:solidFill>
                            <a:srgbClr val="000000"/>
                          </a:solidFill>
                          <a:effectLst/>
                          <a:latin typeface="Calibri" panose="020F0502020204030204" pitchFamily="34" charset="0"/>
                        </a:rPr>
                        <a:t>Extended digital exchange part-centric PLM with trusted suppliers</a:t>
                      </a:r>
                    </a:p>
                  </a:txBody>
                  <a:tcPr marL="34290" marR="34290" marT="34290" marB="3429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extLst>
                  <a:ext uri="{0D108BD9-81ED-4DB2-BD59-A6C34878D82A}">
                    <a16:rowId xmlns="" xmlns:a16="http://schemas.microsoft.com/office/drawing/2014/main" val="1492353800"/>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T1: Data Management Authority</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679500298"/>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T2: Data Management Approach</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4403393"/>
                  </a:ext>
                </a:extLst>
              </a:tr>
              <a:tr h="460882">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T3: Product Definition Management</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15059094"/>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T4: Process Data Management</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100099336"/>
                  </a:ext>
                </a:extLst>
              </a:tr>
              <a:tr h="460882">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T5: Bill of Materials (BOM) Management</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4020613731"/>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T6: Common Digital Libraries </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2726355363"/>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T7: </a:t>
                      </a:r>
                      <a:r>
                        <a:rPr lang="en-US" sz="1400" b="1" i="0" u="none" strike="noStrike" dirty="0" smtClean="0">
                          <a:solidFill>
                            <a:srgbClr val="000000"/>
                          </a:solidFill>
                          <a:effectLst/>
                          <a:latin typeface="Calibri" panose="020F0502020204030204" pitchFamily="34" charset="0"/>
                        </a:rPr>
                        <a:t>Data Records</a:t>
                      </a:r>
                      <a:endParaRPr lang="en-US" sz="1400" b="1" i="0" u="none" strike="noStrike" dirty="0">
                        <a:solidFill>
                          <a:srgbClr val="000000"/>
                        </a:solidFill>
                        <a:effectLst/>
                        <a:latin typeface="Calibri" panose="020F0502020204030204" pitchFamily="34" charset="0"/>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783415375"/>
                  </a:ext>
                </a:extLst>
              </a:tr>
            </a:tbl>
          </a:graphicData>
        </a:graphic>
      </p:graphicFrame>
      <p:sp>
        <p:nvSpPr>
          <p:cNvPr id="5" name="5-Point Star 4"/>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6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1FF4C-AC4A-4985-B576-60C317812A8B}"/>
              </a:ext>
            </a:extLst>
          </p:cNvPr>
          <p:cNvSpPr>
            <a:spLocks noGrp="1"/>
          </p:cNvSpPr>
          <p:nvPr>
            <p:ph type="title"/>
          </p:nvPr>
        </p:nvSpPr>
        <p:spPr/>
        <p:txBody>
          <a:bodyPr/>
          <a:lstStyle/>
          <a:p>
            <a:r>
              <a:rPr lang="en-US" dirty="0"/>
              <a:t>Category C3</a:t>
            </a:r>
          </a:p>
        </p:txBody>
      </p:sp>
      <p:graphicFrame>
        <p:nvGraphicFramePr>
          <p:cNvPr id="5" name="Content Placeholder 4">
            <a:extLst>
              <a:ext uri="{FF2B5EF4-FFF2-40B4-BE49-F238E27FC236}">
                <a16:creationId xmlns="" xmlns:a16="http://schemas.microsoft.com/office/drawing/2014/main" id="{D881C91C-5A20-437D-865D-A668969D4CD1}"/>
              </a:ext>
            </a:extLst>
          </p:cNvPr>
          <p:cNvGraphicFramePr>
            <a:graphicFrameLocks noGrp="1"/>
          </p:cNvGraphicFramePr>
          <p:nvPr>
            <p:ph idx="1"/>
            <p:extLst/>
          </p:nvPr>
        </p:nvGraphicFramePr>
        <p:xfrm>
          <a:off x="152400" y="1600200"/>
          <a:ext cx="11887202" cy="4172881"/>
        </p:xfrm>
        <a:graphic>
          <a:graphicData uri="http://schemas.openxmlformats.org/drawingml/2006/table">
            <a:tbl>
              <a:tblPr/>
              <a:tblGrid>
                <a:gridCol w="81142">
                  <a:extLst>
                    <a:ext uri="{9D8B030D-6E8A-4147-A177-3AD203B41FA5}">
                      <a16:colId xmlns="" xmlns:a16="http://schemas.microsoft.com/office/drawing/2014/main" val="1047858904"/>
                    </a:ext>
                  </a:extLst>
                </a:gridCol>
                <a:gridCol w="2044951">
                  <a:extLst>
                    <a:ext uri="{9D8B030D-6E8A-4147-A177-3AD203B41FA5}">
                      <a16:colId xmlns="" xmlns:a16="http://schemas.microsoft.com/office/drawing/2014/main" val="2464025545"/>
                    </a:ext>
                  </a:extLst>
                </a:gridCol>
                <a:gridCol w="1224709">
                  <a:extLst>
                    <a:ext uri="{9D8B030D-6E8A-4147-A177-3AD203B41FA5}">
                      <a16:colId xmlns="" xmlns:a16="http://schemas.microsoft.com/office/drawing/2014/main" val="2093295753"/>
                    </a:ext>
                  </a:extLst>
                </a:gridCol>
                <a:gridCol w="73117">
                  <a:extLst>
                    <a:ext uri="{9D8B030D-6E8A-4147-A177-3AD203B41FA5}">
                      <a16:colId xmlns="" xmlns:a16="http://schemas.microsoft.com/office/drawing/2014/main" val="2890126532"/>
                    </a:ext>
                  </a:extLst>
                </a:gridCol>
                <a:gridCol w="1215568">
                  <a:extLst>
                    <a:ext uri="{9D8B030D-6E8A-4147-A177-3AD203B41FA5}">
                      <a16:colId xmlns="" xmlns:a16="http://schemas.microsoft.com/office/drawing/2014/main" val="473387047"/>
                    </a:ext>
                  </a:extLst>
                </a:gridCol>
                <a:gridCol w="1206429">
                  <a:extLst>
                    <a:ext uri="{9D8B030D-6E8A-4147-A177-3AD203B41FA5}">
                      <a16:colId xmlns="" xmlns:a16="http://schemas.microsoft.com/office/drawing/2014/main" val="3210704128"/>
                    </a:ext>
                  </a:extLst>
                </a:gridCol>
                <a:gridCol w="1197290">
                  <a:extLst>
                    <a:ext uri="{9D8B030D-6E8A-4147-A177-3AD203B41FA5}">
                      <a16:colId xmlns="" xmlns:a16="http://schemas.microsoft.com/office/drawing/2014/main" val="2370474179"/>
                    </a:ext>
                  </a:extLst>
                </a:gridCol>
                <a:gridCol w="1197289">
                  <a:extLst>
                    <a:ext uri="{9D8B030D-6E8A-4147-A177-3AD203B41FA5}">
                      <a16:colId xmlns="" xmlns:a16="http://schemas.microsoft.com/office/drawing/2014/main" val="2210548276"/>
                    </a:ext>
                  </a:extLst>
                </a:gridCol>
                <a:gridCol w="1206429">
                  <a:extLst>
                    <a:ext uri="{9D8B030D-6E8A-4147-A177-3AD203B41FA5}">
                      <a16:colId xmlns="" xmlns:a16="http://schemas.microsoft.com/office/drawing/2014/main" val="3669962232"/>
                    </a:ext>
                  </a:extLst>
                </a:gridCol>
                <a:gridCol w="1197290">
                  <a:extLst>
                    <a:ext uri="{9D8B030D-6E8A-4147-A177-3AD203B41FA5}">
                      <a16:colId xmlns="" xmlns:a16="http://schemas.microsoft.com/office/drawing/2014/main" val="771141821"/>
                    </a:ext>
                  </a:extLst>
                </a:gridCol>
                <a:gridCol w="1242988">
                  <a:extLst>
                    <a:ext uri="{9D8B030D-6E8A-4147-A177-3AD203B41FA5}">
                      <a16:colId xmlns="" xmlns:a16="http://schemas.microsoft.com/office/drawing/2014/main" val="815111071"/>
                    </a:ext>
                  </a:extLst>
                </a:gridCol>
              </a:tblGrid>
              <a:tr h="1749001">
                <a:tc gridSpan="2">
                  <a:txBody>
                    <a:bodyPr/>
                    <a:lstStyle/>
                    <a:p>
                      <a:pPr algn="l" fontAlgn="t"/>
                      <a:r>
                        <a:rPr lang="en-US" sz="1600" b="1" i="0" u="none" strike="noStrike" dirty="0">
                          <a:solidFill>
                            <a:srgbClr val="000000"/>
                          </a:solidFill>
                          <a:effectLst/>
                          <a:latin typeface="Calibri" panose="020F0502020204030204" pitchFamily="34" charset="0"/>
                        </a:rPr>
                        <a:t>C3: Manufacturing Activities</a:t>
                      </a:r>
                    </a:p>
                  </a:txBody>
                  <a:tcPr marL="34290" marR="34290" marT="34290" marB="3429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CE4D6"/>
                    </a:solidFill>
                  </a:tcPr>
                </a:tc>
                <a:tc h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Activities involved in making a product.</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2D Drawings used for all manufacturing related activities</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6BD"/>
                    </a:solidFill>
                  </a:tcPr>
                </a:tc>
                <a:tc>
                  <a:txBody>
                    <a:bodyPr/>
                    <a:lstStyle/>
                    <a:p>
                      <a:pPr algn="l" fontAlgn="t"/>
                      <a:r>
                        <a:rPr lang="en-US" sz="1200" b="0" i="0" u="none" strike="noStrike" dirty="0">
                          <a:solidFill>
                            <a:srgbClr val="000000"/>
                          </a:solidFill>
                          <a:effectLst/>
                          <a:latin typeface="Calibri" panose="020F0502020204030204" pitchFamily="34" charset="0"/>
                        </a:rPr>
                        <a:t>Manufacturing via 2D drawings supported by disconnected derivative (e.g. STEP) or recreated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l" fontAlgn="t"/>
                      <a:r>
                        <a:rPr lang="en-US" sz="1200" b="0" i="0" u="none" strike="noStrike" dirty="0">
                          <a:solidFill>
                            <a:srgbClr val="000000"/>
                          </a:solidFill>
                          <a:effectLst/>
                          <a:latin typeface="Calibri" panose="020F0502020204030204" pitchFamily="34" charset="0"/>
                        </a:rPr>
                        <a:t>Manufacturing via validated derivative models along with 2D Drawings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AE4CB"/>
                    </a:solidFill>
                  </a:tcPr>
                </a:tc>
                <a:tc>
                  <a:txBody>
                    <a:bodyPr/>
                    <a:lstStyle/>
                    <a:p>
                      <a:pPr algn="l" fontAlgn="t"/>
                      <a:r>
                        <a:rPr lang="en-US" sz="1200" b="0" i="0" u="none" strike="noStrike" dirty="0">
                          <a:solidFill>
                            <a:srgbClr val="000000"/>
                          </a:solidFill>
                          <a:effectLst/>
                          <a:latin typeface="Calibri" panose="020F0502020204030204" pitchFamily="34" charset="0"/>
                        </a:rPr>
                        <a:t>Manufacturing via validated derivative models supported by 3DIVs.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FE3E0"/>
                    </a:solidFill>
                  </a:tcPr>
                </a:tc>
                <a:tc>
                  <a:txBody>
                    <a:bodyPr/>
                    <a:lstStyle/>
                    <a:p>
                      <a:pPr algn="l" fontAlgn="t"/>
                      <a:r>
                        <a:rPr lang="en-US" sz="1200" b="0" i="0" u="none" strike="noStrike" dirty="0">
                          <a:solidFill>
                            <a:srgbClr val="000000"/>
                          </a:solidFill>
                          <a:effectLst/>
                          <a:latin typeface="Calibri" panose="020F0502020204030204" pitchFamily="34" charset="0"/>
                        </a:rPr>
                        <a:t>Digital manufacturing via trusted MBD.</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9CCFF"/>
                    </a:solidFill>
                  </a:tcPr>
                </a:tc>
                <a:tc>
                  <a:txBody>
                    <a:bodyPr/>
                    <a:lstStyle/>
                    <a:p>
                      <a:pPr algn="l" fontAlgn="t"/>
                      <a:r>
                        <a:rPr lang="en-US" sz="1200" b="0" i="0" u="none" strike="noStrike" dirty="0">
                          <a:solidFill>
                            <a:srgbClr val="000000"/>
                          </a:solidFill>
                          <a:effectLst/>
                          <a:latin typeface="Calibri" panose="020F0502020204030204" pitchFamily="34" charset="0"/>
                        </a:rPr>
                        <a:t>Digital manufacturing via smart derivative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CCFF"/>
                    </a:solidFill>
                  </a:tcPr>
                </a:tc>
                <a:tc>
                  <a:txBody>
                    <a:bodyPr/>
                    <a:lstStyle/>
                    <a:p>
                      <a:pPr algn="l" fontAlgn="t"/>
                      <a:r>
                        <a:rPr lang="en-US" sz="1200" b="0" i="0" u="none" strike="noStrike" dirty="0">
                          <a:solidFill>
                            <a:srgbClr val="000000"/>
                          </a:solidFill>
                          <a:effectLst/>
                          <a:latin typeface="Calibri" panose="020F0502020204030204" pitchFamily="34" charset="0"/>
                        </a:rPr>
                        <a:t>Automated manufacturing processes extended to trusted partners via smart derivative models.</a:t>
                      </a:r>
                    </a:p>
                  </a:txBody>
                  <a:tcPr marL="34290" marR="34290" marT="34290" marB="3429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99FF"/>
                    </a:solidFill>
                  </a:tcPr>
                </a:tc>
                <a:extLst>
                  <a:ext uri="{0D108BD9-81ED-4DB2-BD59-A6C34878D82A}">
                    <a16:rowId xmlns="" xmlns:a16="http://schemas.microsoft.com/office/drawing/2014/main" val="1176243161"/>
                  </a:ext>
                </a:extLst>
              </a:tr>
              <a:tr h="47316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T1: Manufacturing Process Definition  </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501728935"/>
                  </a:ext>
                </a:extLst>
              </a:tr>
              <a:tr h="23658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T2: Tooling Definition &amp; Realization</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775970650"/>
                  </a:ext>
                </a:extLst>
              </a:tr>
              <a:tr h="47316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T3: Manufacturing Process Instructions </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138368722"/>
                  </a:ext>
                </a:extLst>
              </a:tr>
              <a:tr h="236580">
                <a:tc>
                  <a:txBody>
                    <a:bodyPr/>
                    <a:lstStyle/>
                    <a:p>
                      <a:pPr algn="l" fontAlgn="b"/>
                      <a:r>
                        <a:rPr lang="en-US" sz="1100" b="0" i="0" u="none" strike="noStrike" dirty="0">
                          <a:solidFill>
                            <a:srgbClr val="9C65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T4: Manufacturing Code Generation</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2067598814"/>
                  </a:ext>
                </a:extLst>
              </a:tr>
              <a:tr h="47316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T5: Manufacturing Analysis &amp; Simulation</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519617270"/>
                  </a:ext>
                </a:extLst>
              </a:tr>
              <a:tr h="236580">
                <a:tc>
                  <a:txBody>
                    <a:bodyPr/>
                    <a:lstStyle/>
                    <a:p>
                      <a:pPr algn="l" fontAlgn="b"/>
                      <a:r>
                        <a:rPr lang="en-US" sz="1100" b="0" i="0" u="none" strike="noStrike" dirty="0">
                          <a:solidFill>
                            <a:srgbClr val="9C65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T6: Manufacturing Operations</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2351211501"/>
                  </a:ext>
                </a:extLst>
              </a:tr>
              <a:tr h="23658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T7: Product Procurement </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319468628"/>
                  </a:ext>
                </a:extLst>
              </a:tr>
            </a:tbl>
          </a:graphicData>
        </a:graphic>
      </p:graphicFrame>
      <p:sp>
        <p:nvSpPr>
          <p:cNvPr id="4" name="Slide Number Placeholder 3">
            <a:extLst>
              <a:ext uri="{FF2B5EF4-FFF2-40B4-BE49-F238E27FC236}">
                <a16:creationId xmlns="" xmlns:a16="http://schemas.microsoft.com/office/drawing/2014/main" id="{61723605-5EC2-4088-BE81-91149CE97221}"/>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12</a:t>
            </a:fld>
            <a:endParaRPr lang="en-US" dirty="0"/>
          </a:p>
        </p:txBody>
      </p:sp>
      <p:sp>
        <p:nvSpPr>
          <p:cNvPr id="6" name="5-Point Star 5"/>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52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48C0A7-571E-4562-B230-86E7C7D14A62}"/>
              </a:ext>
            </a:extLst>
          </p:cNvPr>
          <p:cNvSpPr>
            <a:spLocks noGrp="1"/>
          </p:cNvSpPr>
          <p:nvPr>
            <p:ph type="title"/>
          </p:nvPr>
        </p:nvSpPr>
        <p:spPr/>
        <p:txBody>
          <a:bodyPr/>
          <a:lstStyle/>
          <a:p>
            <a:r>
              <a:rPr lang="en-US" dirty="0"/>
              <a:t>Category C4</a:t>
            </a:r>
          </a:p>
        </p:txBody>
      </p:sp>
      <p:graphicFrame>
        <p:nvGraphicFramePr>
          <p:cNvPr id="5" name="Content Placeholder 4">
            <a:extLst>
              <a:ext uri="{FF2B5EF4-FFF2-40B4-BE49-F238E27FC236}">
                <a16:creationId xmlns="" xmlns:a16="http://schemas.microsoft.com/office/drawing/2014/main" id="{57E78C31-96BB-44B7-B30C-CC4FAFB0F6B9}"/>
              </a:ext>
            </a:extLst>
          </p:cNvPr>
          <p:cNvGraphicFramePr>
            <a:graphicFrameLocks noGrp="1"/>
          </p:cNvGraphicFramePr>
          <p:nvPr>
            <p:ph idx="1"/>
            <p:extLst/>
          </p:nvPr>
        </p:nvGraphicFramePr>
        <p:xfrm>
          <a:off x="152400" y="1176688"/>
          <a:ext cx="11887200" cy="5120640"/>
        </p:xfrm>
        <a:graphic>
          <a:graphicData uri="http://schemas.openxmlformats.org/drawingml/2006/table">
            <a:tbl>
              <a:tblPr/>
              <a:tblGrid>
                <a:gridCol w="127172">
                  <a:extLst>
                    <a:ext uri="{9D8B030D-6E8A-4147-A177-3AD203B41FA5}">
                      <a16:colId xmlns="" xmlns:a16="http://schemas.microsoft.com/office/drawing/2014/main" val="3437621180"/>
                    </a:ext>
                  </a:extLst>
                </a:gridCol>
                <a:gridCol w="1913540">
                  <a:extLst>
                    <a:ext uri="{9D8B030D-6E8A-4147-A177-3AD203B41FA5}">
                      <a16:colId xmlns="" xmlns:a16="http://schemas.microsoft.com/office/drawing/2014/main" val="290391646"/>
                    </a:ext>
                  </a:extLst>
                </a:gridCol>
                <a:gridCol w="1620141">
                  <a:extLst>
                    <a:ext uri="{9D8B030D-6E8A-4147-A177-3AD203B41FA5}">
                      <a16:colId xmlns="" xmlns:a16="http://schemas.microsoft.com/office/drawing/2014/main" val="954445784"/>
                    </a:ext>
                  </a:extLst>
                </a:gridCol>
                <a:gridCol w="124281">
                  <a:extLst>
                    <a:ext uri="{9D8B030D-6E8A-4147-A177-3AD203B41FA5}">
                      <a16:colId xmlns="" xmlns:a16="http://schemas.microsoft.com/office/drawing/2014/main" val="3077507214"/>
                    </a:ext>
                  </a:extLst>
                </a:gridCol>
                <a:gridCol w="1039133">
                  <a:extLst>
                    <a:ext uri="{9D8B030D-6E8A-4147-A177-3AD203B41FA5}">
                      <a16:colId xmlns="" xmlns:a16="http://schemas.microsoft.com/office/drawing/2014/main" val="3490186388"/>
                    </a:ext>
                  </a:extLst>
                </a:gridCol>
                <a:gridCol w="1190897">
                  <a:extLst>
                    <a:ext uri="{9D8B030D-6E8A-4147-A177-3AD203B41FA5}">
                      <a16:colId xmlns="" xmlns:a16="http://schemas.microsoft.com/office/drawing/2014/main" val="3142818348"/>
                    </a:ext>
                  </a:extLst>
                </a:gridCol>
                <a:gridCol w="1154253">
                  <a:extLst>
                    <a:ext uri="{9D8B030D-6E8A-4147-A177-3AD203B41FA5}">
                      <a16:colId xmlns="" xmlns:a16="http://schemas.microsoft.com/office/drawing/2014/main" val="47174723"/>
                    </a:ext>
                  </a:extLst>
                </a:gridCol>
                <a:gridCol w="1126772">
                  <a:extLst>
                    <a:ext uri="{9D8B030D-6E8A-4147-A177-3AD203B41FA5}">
                      <a16:colId xmlns="" xmlns:a16="http://schemas.microsoft.com/office/drawing/2014/main" val="3606166791"/>
                    </a:ext>
                  </a:extLst>
                </a:gridCol>
                <a:gridCol w="1080967">
                  <a:extLst>
                    <a:ext uri="{9D8B030D-6E8A-4147-A177-3AD203B41FA5}">
                      <a16:colId xmlns="" xmlns:a16="http://schemas.microsoft.com/office/drawing/2014/main" val="1140230244"/>
                    </a:ext>
                  </a:extLst>
                </a:gridCol>
                <a:gridCol w="1190896">
                  <a:extLst>
                    <a:ext uri="{9D8B030D-6E8A-4147-A177-3AD203B41FA5}">
                      <a16:colId xmlns="" xmlns:a16="http://schemas.microsoft.com/office/drawing/2014/main" val="107303892"/>
                    </a:ext>
                  </a:extLst>
                </a:gridCol>
                <a:gridCol w="1319148">
                  <a:extLst>
                    <a:ext uri="{9D8B030D-6E8A-4147-A177-3AD203B41FA5}">
                      <a16:colId xmlns="" xmlns:a16="http://schemas.microsoft.com/office/drawing/2014/main" val="2493403049"/>
                    </a:ext>
                  </a:extLst>
                </a:gridCol>
              </a:tblGrid>
              <a:tr h="2143712">
                <a:tc gridSpan="2">
                  <a:txBody>
                    <a:bodyPr/>
                    <a:lstStyle/>
                    <a:p>
                      <a:pPr algn="l" fontAlgn="t"/>
                      <a:r>
                        <a:rPr lang="en-US" sz="1800" b="1" i="0" u="none" strike="noStrike" dirty="0">
                          <a:solidFill>
                            <a:srgbClr val="000000"/>
                          </a:solidFill>
                          <a:effectLst/>
                          <a:latin typeface="Calibri" panose="020F0502020204030204" pitchFamily="34" charset="0"/>
                        </a:rPr>
                        <a:t>C4: Quality Activities </a:t>
                      </a:r>
                    </a:p>
                  </a:txBody>
                  <a:tcPr marL="34290" marR="34290" marT="34290" marB="3429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solidFill>
                      <a:srgbClr val="D9E1F2"/>
                    </a:solidFill>
                  </a:tcPr>
                </a:tc>
                <a:tc hMerge="1">
                  <a:txBody>
                    <a:bodyPr/>
                    <a:lstStyle/>
                    <a:p>
                      <a:endParaRPr lang="en-US"/>
                    </a:p>
                  </a:txBody>
                  <a:tcPr/>
                </a:tc>
                <a:tc>
                  <a:txBody>
                    <a:bodyPr/>
                    <a:lstStyle/>
                    <a:p>
                      <a:pPr algn="l" fontAlgn="t"/>
                      <a:r>
                        <a:rPr lang="en-US" sz="1400" b="0" i="0" u="none" strike="noStrike" dirty="0">
                          <a:solidFill>
                            <a:srgbClr val="000000"/>
                          </a:solidFill>
                          <a:effectLst/>
                          <a:latin typeface="Calibri" panose="020F0502020204030204" pitchFamily="34" charset="0"/>
                        </a:rPr>
                        <a:t>Activities involved in manufacturing verification, part inspection, and product acceptance.</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2D Drawings used for Verification, Inspection, Testing, &amp; Acceptance Activities</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6BD"/>
                    </a:solidFill>
                  </a:tcPr>
                </a:tc>
                <a:tc>
                  <a:txBody>
                    <a:bodyPr/>
                    <a:lstStyle/>
                    <a:p>
                      <a:pPr algn="l" fontAlgn="t"/>
                      <a:r>
                        <a:rPr lang="en-US" sz="1400" b="0" i="0" u="none" strike="noStrike" dirty="0">
                          <a:solidFill>
                            <a:srgbClr val="000000"/>
                          </a:solidFill>
                          <a:effectLst/>
                          <a:latin typeface="Calibri" panose="020F0502020204030204" pitchFamily="34" charset="0"/>
                        </a:rPr>
                        <a:t>Verification &amp; Acceptance preformed from 2D drawings with disconnected derivative (e.g. STEP) or recreated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400" b="0" i="0" u="none" strike="noStrike" dirty="0">
                          <a:solidFill>
                            <a:srgbClr val="000000"/>
                          </a:solidFill>
                          <a:effectLst/>
                          <a:latin typeface="Calibri" panose="020F0502020204030204" pitchFamily="34" charset="0"/>
                        </a:rPr>
                        <a:t>Verification &amp; Acceptance preformed from 2D drawings with validated derivative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AE4CB"/>
                    </a:solidFill>
                  </a:tcPr>
                </a:tc>
                <a:tc>
                  <a:txBody>
                    <a:bodyPr/>
                    <a:lstStyle/>
                    <a:p>
                      <a:pPr algn="l" fontAlgn="t"/>
                      <a:r>
                        <a:rPr lang="en-US" sz="1400" b="0" i="0" u="none" strike="noStrike" dirty="0">
                          <a:solidFill>
                            <a:srgbClr val="000000"/>
                          </a:solidFill>
                          <a:effectLst/>
                          <a:latin typeface="Calibri" panose="020F0502020204030204" pitchFamily="34" charset="0"/>
                        </a:rPr>
                        <a:t>Verification &amp; acceptance performed from 3DIVs with certified derivative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E3E0"/>
                    </a:solidFill>
                  </a:tcPr>
                </a:tc>
                <a:tc>
                  <a:txBody>
                    <a:bodyPr/>
                    <a:lstStyle/>
                    <a:p>
                      <a:pPr algn="l" fontAlgn="t"/>
                      <a:r>
                        <a:rPr lang="en-US" sz="1400" b="0" i="0" u="none" strike="noStrike" dirty="0">
                          <a:solidFill>
                            <a:srgbClr val="000000"/>
                          </a:solidFill>
                          <a:effectLst/>
                          <a:latin typeface="Calibri" panose="020F0502020204030204" pitchFamily="34" charset="0"/>
                        </a:rPr>
                        <a:t>Digital Verification, Inspection &amp; Acceptance via trusted MBD.</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l" fontAlgn="t"/>
                      <a:r>
                        <a:rPr lang="en-US" sz="1400" b="0" i="0" u="none" strike="noStrike" dirty="0">
                          <a:solidFill>
                            <a:srgbClr val="000000"/>
                          </a:solidFill>
                          <a:effectLst/>
                          <a:latin typeface="Calibri" panose="020F0502020204030204" pitchFamily="34" charset="0"/>
                        </a:rPr>
                        <a:t>Digital metrology via smart derivative models with product characteristics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FF"/>
                    </a:solidFill>
                  </a:tcPr>
                </a:tc>
                <a:tc>
                  <a:txBody>
                    <a:bodyPr/>
                    <a:lstStyle/>
                    <a:p>
                      <a:pPr algn="l" fontAlgn="t"/>
                      <a:r>
                        <a:rPr lang="en-US" sz="1400" b="0" i="0" u="none" strike="noStrike" dirty="0">
                          <a:solidFill>
                            <a:srgbClr val="000000"/>
                          </a:solidFill>
                          <a:effectLst/>
                          <a:latin typeface="Calibri" panose="020F0502020204030204" pitchFamily="34" charset="0"/>
                        </a:rPr>
                        <a:t>Automated metrology processes, extended to trusted partners via smart derivative models </a:t>
                      </a:r>
                    </a:p>
                  </a:txBody>
                  <a:tcPr marL="34290" marR="34290" marT="34290" marB="3429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extLst>
                  <a:ext uri="{0D108BD9-81ED-4DB2-BD59-A6C34878D82A}">
                    <a16:rowId xmlns="" xmlns:a16="http://schemas.microsoft.com/office/drawing/2014/main" val="335071867"/>
                  </a:ext>
                </a:extLst>
              </a:tr>
              <a:tr h="25913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T1: Quality Process Definition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462566688"/>
                  </a:ext>
                </a:extLst>
              </a:tr>
              <a:tr h="25913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T2: Quality Product Characteristics &amp; BoC</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856850458"/>
                  </a:ext>
                </a:extLst>
              </a:tr>
              <a:tr h="25913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T3: Quality Process Instructions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678411698"/>
                  </a:ext>
                </a:extLst>
              </a:tr>
              <a:tr h="259130">
                <a:tc>
                  <a:txBody>
                    <a:bodyPr/>
                    <a:lstStyle/>
                    <a:p>
                      <a:pPr algn="l" fontAlgn="b"/>
                      <a:r>
                        <a:rPr lang="en-US" sz="1100" b="0" i="0" u="none" strike="noStrike" dirty="0">
                          <a:solidFill>
                            <a:srgbClr val="9C65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T4: Inspection Code Generation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648379649"/>
                  </a:ext>
                </a:extLst>
              </a:tr>
              <a:tr h="447588">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T5: Quality Results Management &amp; Analysis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931658610"/>
                  </a:ext>
                </a:extLst>
              </a:tr>
              <a:tr h="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T6: Test Equipment Definition &amp; Realization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276950503"/>
                  </a:ext>
                </a:extLst>
              </a:tr>
              <a:tr h="25913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T7: Inspection Operations </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688187534"/>
                  </a:ext>
                </a:extLst>
              </a:tr>
            </a:tbl>
          </a:graphicData>
        </a:graphic>
      </p:graphicFrame>
      <p:sp>
        <p:nvSpPr>
          <p:cNvPr id="4" name="Slide Number Placeholder 3">
            <a:extLst>
              <a:ext uri="{FF2B5EF4-FFF2-40B4-BE49-F238E27FC236}">
                <a16:creationId xmlns="" xmlns:a16="http://schemas.microsoft.com/office/drawing/2014/main" id="{76D0DA4B-4580-4E08-827C-FB90FA4C9CBC}"/>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13</a:t>
            </a:fld>
            <a:endParaRPr lang="en-US" dirty="0"/>
          </a:p>
        </p:txBody>
      </p:sp>
      <p:sp>
        <p:nvSpPr>
          <p:cNvPr id="6" name="5-Point Star 5"/>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3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85FAFD-54D0-4563-8572-D20D905D504A}"/>
              </a:ext>
            </a:extLst>
          </p:cNvPr>
          <p:cNvSpPr>
            <a:spLocks noGrp="1"/>
          </p:cNvSpPr>
          <p:nvPr>
            <p:ph type="title"/>
          </p:nvPr>
        </p:nvSpPr>
        <p:spPr/>
        <p:txBody>
          <a:bodyPr/>
          <a:lstStyle/>
          <a:p>
            <a:r>
              <a:rPr lang="en-US" dirty="0"/>
              <a:t>Category C5</a:t>
            </a:r>
          </a:p>
        </p:txBody>
      </p:sp>
      <p:sp>
        <p:nvSpPr>
          <p:cNvPr id="4" name="Slide Number Placeholder 3">
            <a:extLst>
              <a:ext uri="{FF2B5EF4-FFF2-40B4-BE49-F238E27FC236}">
                <a16:creationId xmlns="" xmlns:a16="http://schemas.microsoft.com/office/drawing/2014/main" id="{C6EDB0E7-31E3-4C45-81FE-47F52A7FF459}"/>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14</a:t>
            </a:fld>
            <a:endParaRPr lang="en-US" dirty="0"/>
          </a:p>
        </p:txBody>
      </p:sp>
      <p:graphicFrame>
        <p:nvGraphicFramePr>
          <p:cNvPr id="6" name="Content Placeholder 5">
            <a:extLst>
              <a:ext uri="{FF2B5EF4-FFF2-40B4-BE49-F238E27FC236}">
                <a16:creationId xmlns="" xmlns:a16="http://schemas.microsoft.com/office/drawing/2014/main" id="{5185BEAB-B338-4076-AFB1-BFB2D019897B}"/>
              </a:ext>
            </a:extLst>
          </p:cNvPr>
          <p:cNvGraphicFramePr>
            <a:graphicFrameLocks noGrp="1"/>
          </p:cNvGraphicFramePr>
          <p:nvPr>
            <p:ph idx="1"/>
            <p:extLst/>
          </p:nvPr>
        </p:nvGraphicFramePr>
        <p:xfrm>
          <a:off x="152400" y="1600200"/>
          <a:ext cx="11887203" cy="4114798"/>
        </p:xfrm>
        <a:graphic>
          <a:graphicData uri="http://schemas.openxmlformats.org/drawingml/2006/table">
            <a:tbl>
              <a:tblPr/>
              <a:tblGrid>
                <a:gridCol w="128180">
                  <a:extLst>
                    <a:ext uri="{9D8B030D-6E8A-4147-A177-3AD203B41FA5}">
                      <a16:colId xmlns="" xmlns:a16="http://schemas.microsoft.com/office/drawing/2014/main" val="2232656592"/>
                    </a:ext>
                  </a:extLst>
                </a:gridCol>
                <a:gridCol w="2562267">
                  <a:extLst>
                    <a:ext uri="{9D8B030D-6E8A-4147-A177-3AD203B41FA5}">
                      <a16:colId xmlns="" xmlns:a16="http://schemas.microsoft.com/office/drawing/2014/main" val="4260923667"/>
                    </a:ext>
                  </a:extLst>
                </a:gridCol>
                <a:gridCol w="1133572">
                  <a:extLst>
                    <a:ext uri="{9D8B030D-6E8A-4147-A177-3AD203B41FA5}">
                      <a16:colId xmlns="" xmlns:a16="http://schemas.microsoft.com/office/drawing/2014/main" val="432688045"/>
                    </a:ext>
                  </a:extLst>
                </a:gridCol>
                <a:gridCol w="128180">
                  <a:extLst>
                    <a:ext uri="{9D8B030D-6E8A-4147-A177-3AD203B41FA5}">
                      <a16:colId xmlns="" xmlns:a16="http://schemas.microsoft.com/office/drawing/2014/main" val="1845216271"/>
                    </a:ext>
                  </a:extLst>
                </a:gridCol>
                <a:gridCol w="1133572">
                  <a:extLst>
                    <a:ext uri="{9D8B030D-6E8A-4147-A177-3AD203B41FA5}">
                      <a16:colId xmlns="" xmlns:a16="http://schemas.microsoft.com/office/drawing/2014/main" val="3334853839"/>
                    </a:ext>
                  </a:extLst>
                </a:gridCol>
                <a:gridCol w="1133572">
                  <a:extLst>
                    <a:ext uri="{9D8B030D-6E8A-4147-A177-3AD203B41FA5}">
                      <a16:colId xmlns="" xmlns:a16="http://schemas.microsoft.com/office/drawing/2014/main" val="360712011"/>
                    </a:ext>
                  </a:extLst>
                </a:gridCol>
                <a:gridCol w="1133572">
                  <a:extLst>
                    <a:ext uri="{9D8B030D-6E8A-4147-A177-3AD203B41FA5}">
                      <a16:colId xmlns="" xmlns:a16="http://schemas.microsoft.com/office/drawing/2014/main" val="2779124103"/>
                    </a:ext>
                  </a:extLst>
                </a:gridCol>
                <a:gridCol w="1133572">
                  <a:extLst>
                    <a:ext uri="{9D8B030D-6E8A-4147-A177-3AD203B41FA5}">
                      <a16:colId xmlns="" xmlns:a16="http://schemas.microsoft.com/office/drawing/2014/main" val="2155738946"/>
                    </a:ext>
                  </a:extLst>
                </a:gridCol>
                <a:gridCol w="1133572">
                  <a:extLst>
                    <a:ext uri="{9D8B030D-6E8A-4147-A177-3AD203B41FA5}">
                      <a16:colId xmlns="" xmlns:a16="http://schemas.microsoft.com/office/drawing/2014/main" val="2433968573"/>
                    </a:ext>
                  </a:extLst>
                </a:gridCol>
                <a:gridCol w="1133572">
                  <a:extLst>
                    <a:ext uri="{9D8B030D-6E8A-4147-A177-3AD203B41FA5}">
                      <a16:colId xmlns="" xmlns:a16="http://schemas.microsoft.com/office/drawing/2014/main" val="1789053499"/>
                    </a:ext>
                  </a:extLst>
                </a:gridCol>
                <a:gridCol w="1133572">
                  <a:extLst>
                    <a:ext uri="{9D8B030D-6E8A-4147-A177-3AD203B41FA5}">
                      <a16:colId xmlns="" xmlns:a16="http://schemas.microsoft.com/office/drawing/2014/main" val="3400873385"/>
                    </a:ext>
                  </a:extLst>
                </a:gridCol>
              </a:tblGrid>
              <a:tr h="1932532">
                <a:tc gridSpan="2">
                  <a:txBody>
                    <a:bodyPr/>
                    <a:lstStyle/>
                    <a:p>
                      <a:pPr algn="l" fontAlgn="t"/>
                      <a:r>
                        <a:rPr lang="en-US" sz="1600" b="1" i="0" u="none" strike="noStrike" dirty="0">
                          <a:solidFill>
                            <a:srgbClr val="000000"/>
                          </a:solidFill>
                          <a:effectLst/>
                          <a:latin typeface="Calibri" panose="020F0502020204030204" pitchFamily="34" charset="0"/>
                        </a:rPr>
                        <a:t>C5: Enterprise Enabling Activities</a:t>
                      </a:r>
                    </a:p>
                  </a:txBody>
                  <a:tcPr marL="34290" marR="34290" marT="34290" marB="3429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Activities that enable an enterprise to act as a MBE, do not directly add value to a product’s lifecycle.</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Non-existent MBE</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6BD"/>
                    </a:solidFill>
                  </a:tcPr>
                </a:tc>
                <a:tc>
                  <a:txBody>
                    <a:bodyPr/>
                    <a:lstStyle/>
                    <a:p>
                      <a:pPr algn="l" fontAlgn="t"/>
                      <a:r>
                        <a:rPr lang="en-US" sz="1200" b="0" i="0" u="none" strike="noStrike" dirty="0">
                          <a:solidFill>
                            <a:srgbClr val="000000"/>
                          </a:solidFill>
                          <a:effectLst/>
                          <a:latin typeface="Calibri" panose="020F0502020204030204" pitchFamily="34" charset="0"/>
                        </a:rPr>
                        <a:t>MBE Awareness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200" b="0" i="0" u="none" strike="noStrike" dirty="0">
                          <a:solidFill>
                            <a:srgbClr val="000000"/>
                          </a:solidFill>
                          <a:effectLst/>
                          <a:latin typeface="Calibri" panose="020F0502020204030204" pitchFamily="34" charset="0"/>
                        </a:rPr>
                        <a:t>Reactive MBE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4CB"/>
                    </a:solidFill>
                  </a:tcPr>
                </a:tc>
                <a:tc>
                  <a:txBody>
                    <a:bodyPr/>
                    <a:lstStyle/>
                    <a:p>
                      <a:pPr algn="l" fontAlgn="t"/>
                      <a:r>
                        <a:rPr lang="en-US" sz="1200" b="0" i="0" u="none" strike="noStrike" dirty="0">
                          <a:solidFill>
                            <a:srgbClr val="000000"/>
                          </a:solidFill>
                          <a:effectLst/>
                          <a:latin typeface="Calibri" panose="020F0502020204030204" pitchFamily="34" charset="0"/>
                        </a:rPr>
                        <a:t>Repeatable MBE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E3E0"/>
                    </a:solidFill>
                  </a:tcPr>
                </a:tc>
                <a:tc>
                  <a:txBody>
                    <a:bodyPr/>
                    <a:lstStyle/>
                    <a:p>
                      <a:pPr algn="l" fontAlgn="t"/>
                      <a:r>
                        <a:rPr lang="en-US" sz="1200" b="0" i="0" u="none" strike="noStrike" dirty="0">
                          <a:solidFill>
                            <a:srgbClr val="000000"/>
                          </a:solidFill>
                          <a:effectLst/>
                          <a:latin typeface="Calibri" panose="020F0502020204030204" pitchFamily="34" charset="0"/>
                        </a:rPr>
                        <a:t>Digital MBE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t"/>
                      <a:r>
                        <a:rPr lang="en-US" sz="1200" b="0" i="0" u="none" strike="noStrike" dirty="0">
                          <a:solidFill>
                            <a:srgbClr val="000000"/>
                          </a:solidFill>
                          <a:effectLst/>
                          <a:latin typeface="Calibri" panose="020F0502020204030204" pitchFamily="34" charset="0"/>
                        </a:rPr>
                        <a:t>Integrated MBE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t"/>
                      <a:r>
                        <a:rPr lang="en-US" sz="1200" b="0" i="0" u="none" strike="noStrike" dirty="0">
                          <a:solidFill>
                            <a:srgbClr val="000000"/>
                          </a:solidFill>
                          <a:effectLst/>
                          <a:latin typeface="Calibri" panose="020F0502020204030204" pitchFamily="34" charset="0"/>
                        </a:rPr>
                        <a:t>Optimized MBE</a:t>
                      </a:r>
                    </a:p>
                  </a:txBody>
                  <a:tcPr marL="34290" marR="34290" marT="34290" marB="3429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 xmlns:a16="http://schemas.microsoft.com/office/drawing/2014/main" val="36751236"/>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T1: Product Work Collaboration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14874300"/>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T2: MBE Governance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2289454830"/>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T3: MBE People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856625977"/>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T5: MBE Technology</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2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2081222335"/>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T6: MBE Information Assurance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2703624940"/>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T7: MBE Financials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475049395"/>
                  </a:ext>
                </a:extLst>
              </a:tr>
            </a:tbl>
          </a:graphicData>
        </a:graphic>
      </p:graphicFrame>
      <p:sp>
        <p:nvSpPr>
          <p:cNvPr id="5" name="5-Point Star 4"/>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86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NSE’s MBE Maturity Index</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15</a:t>
            </a:fld>
            <a:endParaRPr lang="en-US" dirty="0"/>
          </a:p>
        </p:txBody>
      </p:sp>
      <p:pic>
        <p:nvPicPr>
          <p:cNvPr id="49" name="Picture 48"/>
          <p:cNvPicPr>
            <a:picLocks noChangeAspect="1"/>
          </p:cNvPicPr>
          <p:nvPr/>
        </p:nvPicPr>
        <p:blipFill rotWithShape="1">
          <a:blip r:embed="rId2"/>
          <a:srcRect t="7777" b="-5608"/>
          <a:stretch/>
        </p:blipFill>
        <p:spPr>
          <a:xfrm>
            <a:off x="493182" y="3133724"/>
            <a:ext cx="11153776" cy="2743201"/>
          </a:xfrm>
          <a:prstGeom prst="rect">
            <a:avLst/>
          </a:prstGeom>
          <a:solidFill>
            <a:schemeClr val="bg1"/>
          </a:solidFill>
          <a:effectLst>
            <a:outerShdw blurRad="101600" dist="88900" dir="2700000" algn="tl" rotWithShape="0">
              <a:prstClr val="black">
                <a:alpha val="40000"/>
              </a:prstClr>
            </a:outerShdw>
          </a:effectLst>
        </p:spPr>
      </p:pic>
      <p:sp>
        <p:nvSpPr>
          <p:cNvPr id="50" name="Rounded Rectangular Callout 49"/>
          <p:cNvSpPr/>
          <p:nvPr/>
        </p:nvSpPr>
        <p:spPr>
          <a:xfrm>
            <a:off x="6554016" y="2287014"/>
            <a:ext cx="1685925" cy="496315"/>
          </a:xfrm>
          <a:prstGeom prst="wedgeRoundRectCallout">
            <a:avLst>
              <a:gd name="adj1" fmla="val -51468"/>
              <a:gd name="adj2" fmla="val 135776"/>
              <a:gd name="adj3" fmla="val 16667"/>
            </a:avLst>
          </a:prstGeom>
          <a:solidFill>
            <a:schemeClr val="bg1"/>
          </a:solidFill>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schemeClr>
                </a:solidFill>
                <a:latin typeface="Gill Sans MT" charset="0"/>
                <a:ea typeface="Gill Sans MT" charset="0"/>
                <a:cs typeface="Gill Sans MT" charset="0"/>
              </a:rPr>
              <a:t>Establish bounding conditions for OUA</a:t>
            </a:r>
            <a:endParaRPr lang="en-US" sz="1400" dirty="0">
              <a:solidFill>
                <a:schemeClr val="tx2">
                  <a:lumMod val="75000"/>
                </a:schemeClr>
              </a:solidFill>
            </a:endParaRPr>
          </a:p>
        </p:txBody>
      </p:sp>
      <p:sp>
        <p:nvSpPr>
          <p:cNvPr id="51" name="Rounded Rectangular Callout 50"/>
          <p:cNvSpPr/>
          <p:nvPr/>
        </p:nvSpPr>
        <p:spPr>
          <a:xfrm>
            <a:off x="4191816" y="1304925"/>
            <a:ext cx="1504950" cy="739202"/>
          </a:xfrm>
          <a:prstGeom prst="wedgeRoundRectCallout">
            <a:avLst>
              <a:gd name="adj1" fmla="val 51765"/>
              <a:gd name="adj2" fmla="val 284837"/>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Maturity Levels on Columns</a:t>
            </a:r>
            <a:endParaRPr lang="en-US" sz="1400" dirty="0"/>
          </a:p>
        </p:txBody>
      </p:sp>
      <p:sp>
        <p:nvSpPr>
          <p:cNvPr id="52" name="Rounded Rectangular Callout 51"/>
          <p:cNvSpPr/>
          <p:nvPr/>
        </p:nvSpPr>
        <p:spPr>
          <a:xfrm>
            <a:off x="585498" y="2386117"/>
            <a:ext cx="1091718" cy="609326"/>
          </a:xfrm>
          <a:prstGeom prst="wedgeRoundRectCallout">
            <a:avLst>
              <a:gd name="adj1" fmla="val 48807"/>
              <a:gd name="adj2" fmla="val 353935"/>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Activities on rows</a:t>
            </a:r>
            <a:endParaRPr lang="en-US" sz="1400" dirty="0"/>
          </a:p>
        </p:txBody>
      </p:sp>
      <p:sp>
        <p:nvSpPr>
          <p:cNvPr id="53" name="Rounded Rectangular Callout 52"/>
          <p:cNvSpPr/>
          <p:nvPr/>
        </p:nvSpPr>
        <p:spPr>
          <a:xfrm>
            <a:off x="2204748" y="3556573"/>
            <a:ext cx="1504950" cy="739202"/>
          </a:xfrm>
          <a:prstGeom prst="wedgeRoundRectCallout">
            <a:avLst>
              <a:gd name="adj1" fmla="val 101133"/>
              <a:gd name="adj2" fmla="val 144386"/>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Assertions at intersections</a:t>
            </a:r>
            <a:endParaRPr lang="en-US" sz="1400" dirty="0"/>
          </a:p>
        </p:txBody>
      </p:sp>
      <p:sp>
        <p:nvSpPr>
          <p:cNvPr id="54" name="Rounded Rectangular Callout 53"/>
          <p:cNvSpPr/>
          <p:nvPr/>
        </p:nvSpPr>
        <p:spPr>
          <a:xfrm>
            <a:off x="1977615" y="1451782"/>
            <a:ext cx="1714500" cy="758096"/>
          </a:xfrm>
          <a:prstGeom prst="wedgeRoundRectCallout">
            <a:avLst>
              <a:gd name="adj1" fmla="val 27946"/>
              <a:gd name="adj2" fmla="val 177281"/>
              <a:gd name="adj3" fmla="val 16667"/>
            </a:avLst>
          </a:prstGeom>
          <a:solidFill>
            <a:schemeClr val="bg1"/>
          </a:solidFill>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schemeClr>
                </a:solidFill>
                <a:latin typeface="Gill Sans MT" charset="0"/>
                <a:ea typeface="Gill Sans MT" charset="0"/>
                <a:cs typeface="Gill Sans MT" charset="0"/>
              </a:rPr>
              <a:t>Context is Organization Under Assessment (OUA)</a:t>
            </a:r>
            <a:endParaRPr lang="en-US" sz="1400" dirty="0">
              <a:solidFill>
                <a:schemeClr val="tx2">
                  <a:lumMod val="75000"/>
                </a:schemeClr>
              </a:solidFill>
            </a:endParaRPr>
          </a:p>
        </p:txBody>
      </p:sp>
      <p:sp>
        <p:nvSpPr>
          <p:cNvPr id="55" name="Rounded Rectangular Callout 54"/>
          <p:cNvSpPr/>
          <p:nvPr/>
        </p:nvSpPr>
        <p:spPr>
          <a:xfrm>
            <a:off x="10278291" y="1677688"/>
            <a:ext cx="1276350" cy="496315"/>
          </a:xfrm>
          <a:prstGeom prst="wedgeRoundRectCallout">
            <a:avLst>
              <a:gd name="adj1" fmla="val 1537"/>
              <a:gd name="adj2" fmla="val 250924"/>
              <a:gd name="adj3" fmla="val 16667"/>
            </a:avLst>
          </a:prstGeom>
          <a:solidFill>
            <a:schemeClr val="bg1"/>
          </a:solidFill>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schemeClr>
                </a:solidFill>
                <a:latin typeface="Gill Sans MT" charset="0"/>
                <a:ea typeface="Gill Sans MT" charset="0"/>
                <a:cs typeface="Gill Sans MT" charset="0"/>
              </a:rPr>
              <a:t>Assess against a target date</a:t>
            </a:r>
            <a:endParaRPr lang="en-US" sz="1400" dirty="0">
              <a:solidFill>
                <a:schemeClr val="tx2">
                  <a:lumMod val="75000"/>
                </a:schemeClr>
              </a:solidFill>
            </a:endParaRPr>
          </a:p>
        </p:txBody>
      </p:sp>
      <p:sp>
        <p:nvSpPr>
          <p:cNvPr id="56" name="Rounded Rectangular Callout 55"/>
          <p:cNvSpPr/>
          <p:nvPr/>
        </p:nvSpPr>
        <p:spPr>
          <a:xfrm>
            <a:off x="8897166" y="2030308"/>
            <a:ext cx="1025043" cy="499477"/>
          </a:xfrm>
          <a:prstGeom prst="wedgeRoundRectCallout">
            <a:avLst>
              <a:gd name="adj1" fmla="val 112165"/>
              <a:gd name="adj2" fmla="val 284837"/>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Scoring Area</a:t>
            </a:r>
            <a:endParaRPr lang="en-US" sz="1400" dirty="0"/>
          </a:p>
        </p:txBody>
      </p:sp>
      <p:sp>
        <p:nvSpPr>
          <p:cNvPr id="12" name="5-Point Star 11"/>
          <p:cNvSpPr/>
          <p:nvPr/>
        </p:nvSpPr>
        <p:spPr>
          <a:xfrm>
            <a:off x="11747500" y="184665"/>
            <a:ext cx="304542" cy="31063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838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Use the Index for Assessment</a:t>
            </a:r>
          </a:p>
        </p:txBody>
      </p:sp>
      <p:sp>
        <p:nvSpPr>
          <p:cNvPr id="5" name="Slide Number Placeholder 4"/>
          <p:cNvSpPr>
            <a:spLocks noGrp="1"/>
          </p:cNvSpPr>
          <p:nvPr>
            <p:ph type="sldNum" sz="quarter" idx="10"/>
          </p:nvPr>
        </p:nvSpPr>
        <p:spPr/>
        <p:txBody>
          <a:bodyPr/>
          <a:lstStyle/>
          <a:p>
            <a:pPr defTabSz="342900"/>
            <a:fld id="{2066355A-084C-D24E-9AD2-7E4FC41EA627}" type="slidenum">
              <a:rPr lang="en-US" smtClean="0">
                <a:solidFill>
                  <a:prstClr val="white"/>
                </a:solidFill>
              </a:rPr>
              <a:pPr defTabSz="342900"/>
              <a:t>16</a:t>
            </a:fld>
            <a:endParaRPr lang="en-US" dirty="0">
              <a:solidFill>
                <a:prstClr val="white"/>
              </a:solidFill>
            </a:endParaRPr>
          </a:p>
        </p:txBody>
      </p:sp>
      <p:sp>
        <p:nvSpPr>
          <p:cNvPr id="4" name="Content Placeholder 3"/>
          <p:cNvSpPr>
            <a:spLocks noGrp="1"/>
          </p:cNvSpPr>
          <p:nvPr>
            <p:ph idx="1"/>
          </p:nvPr>
        </p:nvSpPr>
        <p:spPr/>
        <p:txBody>
          <a:bodyPr/>
          <a:lstStyle/>
          <a:p>
            <a:pPr marL="457200" indent="-457200">
              <a:buFont typeface="+mj-lt"/>
              <a:buAutoNum type="arabicPeriod"/>
            </a:pPr>
            <a:r>
              <a:rPr lang="en-US" dirty="0"/>
              <a:t>Prepare</a:t>
            </a:r>
          </a:p>
          <a:p>
            <a:pPr marL="912812" lvl="1" indent="-457200">
              <a:buFont typeface="+mj-lt"/>
              <a:buAutoNum type="alphaLcParenR"/>
            </a:pPr>
            <a:r>
              <a:rPr lang="en-US" dirty="0"/>
              <a:t>Identify and establish the bounds for your </a:t>
            </a:r>
            <a:r>
              <a:rPr lang="en-US" dirty="0" smtClean="0"/>
              <a:t>Organization Under Assessment (OUA).</a:t>
            </a:r>
            <a:endParaRPr lang="en-US" dirty="0"/>
          </a:p>
          <a:p>
            <a:pPr lvl="2">
              <a:spcBef>
                <a:spcPts val="0"/>
              </a:spcBef>
              <a:buFont typeface="Calibri" panose="020F0502020204030204" pitchFamily="34" charset="0"/>
              <a:buChar char="‒"/>
            </a:pPr>
            <a:r>
              <a:rPr lang="en-US" dirty="0"/>
              <a:t>Portion of lifecycle</a:t>
            </a:r>
          </a:p>
          <a:p>
            <a:pPr lvl="2">
              <a:spcBef>
                <a:spcPts val="0"/>
              </a:spcBef>
              <a:buFont typeface="Calibri" panose="020F0502020204030204" pitchFamily="34" charset="0"/>
              <a:buChar char="‒"/>
            </a:pPr>
            <a:r>
              <a:rPr lang="en-US" dirty="0"/>
              <a:t>Departments</a:t>
            </a:r>
          </a:p>
          <a:p>
            <a:pPr lvl="2">
              <a:spcBef>
                <a:spcPts val="0"/>
              </a:spcBef>
              <a:buFont typeface="Calibri" panose="020F0502020204030204" pitchFamily="34" charset="0"/>
              <a:buChar char="‒"/>
            </a:pPr>
            <a:r>
              <a:rPr lang="en-US" dirty="0"/>
              <a:t>Security environment</a:t>
            </a:r>
          </a:p>
          <a:p>
            <a:pPr lvl="2">
              <a:spcBef>
                <a:spcPts val="0"/>
              </a:spcBef>
              <a:buFont typeface="Calibri" panose="020F0502020204030204" pitchFamily="34" charset="0"/>
              <a:buChar char="‒"/>
            </a:pPr>
            <a:r>
              <a:rPr lang="en-US" dirty="0"/>
              <a:t>Product line</a:t>
            </a:r>
          </a:p>
          <a:p>
            <a:pPr lvl="2">
              <a:spcBef>
                <a:spcPts val="0"/>
              </a:spcBef>
              <a:buFont typeface="Calibri" panose="020F0502020204030204" pitchFamily="34" charset="0"/>
              <a:buChar char="‒"/>
            </a:pPr>
            <a:r>
              <a:rPr lang="en-US" dirty="0"/>
              <a:t>Functional area</a:t>
            </a:r>
          </a:p>
          <a:p>
            <a:pPr marL="912812" lvl="1" indent="-457200">
              <a:buFont typeface="+mj-lt"/>
              <a:buAutoNum type="alphaLcParenR"/>
            </a:pPr>
            <a:r>
              <a:rPr lang="en-US" dirty="0"/>
              <a:t>Determine meaningful target date (e.g., some milestone).</a:t>
            </a:r>
          </a:p>
          <a:p>
            <a:pPr marL="912812" lvl="1" indent="-457200">
              <a:buFont typeface="+mj-lt"/>
              <a:buAutoNum type="alphaLcParenR"/>
            </a:pPr>
            <a:r>
              <a:rPr lang="en-US" dirty="0"/>
              <a:t>Select activities to assess.</a:t>
            </a:r>
          </a:p>
          <a:p>
            <a:pPr marL="457200" indent="-457200">
              <a:buFont typeface="+mj-lt"/>
              <a:buAutoNum type="arabicPeriod"/>
            </a:pPr>
            <a:r>
              <a:rPr lang="en-US" dirty="0"/>
              <a:t>Assess and Score</a:t>
            </a:r>
          </a:p>
          <a:p>
            <a:pPr marL="912812" lvl="1" indent="-457200"/>
            <a:r>
              <a:rPr lang="en-US" dirty="0"/>
              <a:t>Note. As you fill in, spreadsheet automatically calculates scores.</a:t>
            </a:r>
          </a:p>
          <a:p>
            <a:pPr marL="912812" lvl="1" indent="-457200">
              <a:buFont typeface="+mj-lt"/>
              <a:buAutoNum type="alphaLcParenR"/>
            </a:pPr>
            <a:r>
              <a:rPr lang="en-US" dirty="0"/>
              <a:t>For each Facet, identify an As-is (current) level.</a:t>
            </a:r>
            <a:br>
              <a:rPr lang="en-US" dirty="0"/>
            </a:br>
            <a:r>
              <a:rPr lang="en-US" dirty="0"/>
              <a:t>Start at L0 and work your way to the right.  Or, work backwards from L6. Find the best match.</a:t>
            </a:r>
          </a:p>
          <a:p>
            <a:pPr marL="912812" lvl="1" indent="-457200">
              <a:buFont typeface="+mj-lt"/>
              <a:buAutoNum type="alphaLcParenR"/>
            </a:pPr>
            <a:r>
              <a:rPr lang="en-US" dirty="0"/>
              <a:t>For each Topic, identify a Target (future) level.</a:t>
            </a:r>
          </a:p>
          <a:p>
            <a:pPr marL="912812" lvl="1" indent="-457200">
              <a:buFont typeface="+mj-lt"/>
              <a:buAutoNum type="alphaLcParenR"/>
            </a:pPr>
            <a:r>
              <a:rPr lang="en-US" dirty="0"/>
              <a:t>Examine your scores and refine as you go.</a:t>
            </a:r>
          </a:p>
        </p:txBody>
      </p:sp>
      <p:pic>
        <p:nvPicPr>
          <p:cNvPr id="7" name="Picture 6"/>
          <p:cNvPicPr>
            <a:picLocks noChangeAspect="1"/>
          </p:cNvPicPr>
          <p:nvPr/>
        </p:nvPicPr>
        <p:blipFill>
          <a:blip r:embed="rId2"/>
          <a:stretch>
            <a:fillRect/>
          </a:stretch>
        </p:blipFill>
        <p:spPr>
          <a:xfrm>
            <a:off x="7691718" y="2321433"/>
            <a:ext cx="3890682" cy="1795062"/>
          </a:xfrm>
          <a:prstGeom prst="rect">
            <a:avLst/>
          </a:prstGeom>
        </p:spPr>
      </p:pic>
      <p:sp>
        <p:nvSpPr>
          <p:cNvPr id="6" name="5-Point Star 5"/>
          <p:cNvSpPr/>
          <p:nvPr/>
        </p:nvSpPr>
        <p:spPr>
          <a:xfrm>
            <a:off x="11747500" y="184665"/>
            <a:ext cx="304542" cy="31063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934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5256" r="12247" b="12278"/>
          <a:stretch/>
        </p:blipFill>
        <p:spPr>
          <a:xfrm>
            <a:off x="613257" y="3221660"/>
            <a:ext cx="5057775" cy="315321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How to View the Results from the Assessment</a:t>
            </a:r>
          </a:p>
        </p:txBody>
      </p:sp>
      <p:pic>
        <p:nvPicPr>
          <p:cNvPr id="24" name="Picture 23"/>
          <p:cNvPicPr>
            <a:picLocks noChangeAspect="1"/>
          </p:cNvPicPr>
          <p:nvPr/>
        </p:nvPicPr>
        <p:blipFill>
          <a:blip r:embed="rId3"/>
          <a:stretch>
            <a:fillRect/>
          </a:stretch>
        </p:blipFill>
        <p:spPr>
          <a:xfrm>
            <a:off x="5407162" y="1057803"/>
            <a:ext cx="6335009" cy="300079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0"/>
          </p:nvPr>
        </p:nvSpPr>
        <p:spPr/>
        <p:txBody>
          <a:bodyPr/>
          <a:lstStyle/>
          <a:p>
            <a:pPr defTabSz="342900"/>
            <a:fld id="{2066355A-084C-D24E-9AD2-7E4FC41EA627}" type="slidenum">
              <a:rPr lang="en-US" smtClean="0">
                <a:solidFill>
                  <a:prstClr val="white"/>
                </a:solidFill>
              </a:rPr>
              <a:pPr defTabSz="342900"/>
              <a:t>17</a:t>
            </a:fld>
            <a:endParaRPr lang="en-US" dirty="0">
              <a:solidFill>
                <a:prstClr val="white"/>
              </a:solidFill>
            </a:endParaRPr>
          </a:p>
        </p:txBody>
      </p:sp>
      <p:sp>
        <p:nvSpPr>
          <p:cNvPr id="4" name="Content Placeholder 3"/>
          <p:cNvSpPr>
            <a:spLocks noGrp="1"/>
          </p:cNvSpPr>
          <p:nvPr>
            <p:ph idx="1"/>
          </p:nvPr>
        </p:nvSpPr>
        <p:spPr>
          <a:xfrm>
            <a:off x="613257" y="1057803"/>
            <a:ext cx="5292244" cy="2163857"/>
          </a:xfrm>
        </p:spPr>
        <p:txBody>
          <a:bodyPr/>
          <a:lstStyle/>
          <a:p>
            <a:r>
              <a:rPr lang="en-US" dirty="0"/>
              <a:t>Scores are shown graphically in ‘RADAR’ charts.</a:t>
            </a:r>
          </a:p>
          <a:p>
            <a:pPr lvl="1"/>
            <a:r>
              <a:rPr lang="en-US" dirty="0"/>
              <a:t>High-level showing all categories</a:t>
            </a:r>
          </a:p>
          <a:p>
            <a:pPr lvl="1"/>
            <a:r>
              <a:rPr lang="en-US" dirty="0"/>
              <a:t>One for each category, showing topics</a:t>
            </a:r>
          </a:p>
        </p:txBody>
      </p:sp>
      <p:sp>
        <p:nvSpPr>
          <p:cNvPr id="16" name="Content Placeholder 3"/>
          <p:cNvSpPr txBox="1">
            <a:spLocks/>
          </p:cNvSpPr>
          <p:nvPr/>
        </p:nvSpPr>
        <p:spPr bwMode="auto">
          <a:xfrm>
            <a:off x="6338642" y="4667249"/>
            <a:ext cx="5292244" cy="170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marR="0" indent="-287338" algn="l" defTabSz="914400" rtl="0" eaLnBrk="1" fontAlgn="auto" latinLnBrk="0" hangingPunct="1">
              <a:lnSpc>
                <a:spcPct val="100000"/>
              </a:lnSpc>
              <a:spcBef>
                <a:spcPts val="400"/>
              </a:spcBef>
              <a:spcAft>
                <a:spcPts val="0"/>
              </a:spcAft>
              <a:buClr>
                <a:srgbClr val="004990"/>
              </a:buClr>
              <a:buSzTx/>
              <a:buFont typeface="Wingdings" pitchFamily="2" charset="2"/>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Identifies MBE capability/readiness/adoption gaps </a:t>
            </a:r>
          </a:p>
          <a:p>
            <a:r>
              <a:rPr lang="en-US" dirty="0"/>
              <a:t>Informs and provides focus for your organization’s MBE roadmap or action plan.</a:t>
            </a:r>
          </a:p>
          <a:p>
            <a:r>
              <a:rPr lang="en-US" dirty="0"/>
              <a:t>Drives Action!</a:t>
            </a:r>
          </a:p>
        </p:txBody>
      </p:sp>
      <p:pic>
        <p:nvPicPr>
          <p:cNvPr id="19" name="Picture 18"/>
          <p:cNvPicPr>
            <a:picLocks noChangeAspect="1"/>
          </p:cNvPicPr>
          <p:nvPr/>
        </p:nvPicPr>
        <p:blipFill rotWithShape="1">
          <a:blip r:embed="rId4"/>
          <a:srcRect t="15752"/>
          <a:stretch/>
        </p:blipFill>
        <p:spPr>
          <a:xfrm>
            <a:off x="6363319" y="3922645"/>
            <a:ext cx="4667901" cy="37721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2" name="Freeform 21"/>
          <p:cNvSpPr/>
          <p:nvPr/>
        </p:nvSpPr>
        <p:spPr>
          <a:xfrm>
            <a:off x="4714875" y="1502698"/>
            <a:ext cx="2028825" cy="373727"/>
          </a:xfrm>
          <a:custGeom>
            <a:avLst/>
            <a:gdLst>
              <a:gd name="connsiteX0" fmla="*/ 0 w 2028825"/>
              <a:gd name="connsiteY0" fmla="*/ 333375 h 333375"/>
              <a:gd name="connsiteX1" fmla="*/ 904875 w 2028825"/>
              <a:gd name="connsiteY1" fmla="*/ 0 h 333375"/>
              <a:gd name="connsiteX2" fmla="*/ 2028825 w 2028825"/>
              <a:gd name="connsiteY2" fmla="*/ 114300 h 333375"/>
              <a:gd name="connsiteX0" fmla="*/ 0 w 2028825"/>
              <a:gd name="connsiteY0" fmla="*/ 371475 h 371475"/>
              <a:gd name="connsiteX1" fmla="*/ 1019175 w 2028825"/>
              <a:gd name="connsiteY1" fmla="*/ 0 h 371475"/>
              <a:gd name="connsiteX2" fmla="*/ 2028825 w 2028825"/>
              <a:gd name="connsiteY2" fmla="*/ 152400 h 371475"/>
              <a:gd name="connsiteX0" fmla="*/ 0 w 2028825"/>
              <a:gd name="connsiteY0" fmla="*/ 372887 h 372887"/>
              <a:gd name="connsiteX1" fmla="*/ 1019175 w 2028825"/>
              <a:gd name="connsiteY1" fmla="*/ 1412 h 372887"/>
              <a:gd name="connsiteX2" fmla="*/ 2028825 w 2028825"/>
              <a:gd name="connsiteY2" fmla="*/ 153812 h 372887"/>
              <a:gd name="connsiteX0" fmla="*/ 0 w 2028825"/>
              <a:gd name="connsiteY0" fmla="*/ 372937 h 372937"/>
              <a:gd name="connsiteX1" fmla="*/ 1019175 w 2028825"/>
              <a:gd name="connsiteY1" fmla="*/ 1462 h 372937"/>
              <a:gd name="connsiteX2" fmla="*/ 2028825 w 2028825"/>
              <a:gd name="connsiteY2" fmla="*/ 153862 h 372937"/>
              <a:gd name="connsiteX0" fmla="*/ 0 w 2028825"/>
              <a:gd name="connsiteY0" fmla="*/ 373727 h 373727"/>
              <a:gd name="connsiteX1" fmla="*/ 1019175 w 2028825"/>
              <a:gd name="connsiteY1" fmla="*/ 2252 h 373727"/>
              <a:gd name="connsiteX2" fmla="*/ 2028825 w 2028825"/>
              <a:gd name="connsiteY2" fmla="*/ 154652 h 373727"/>
              <a:gd name="connsiteX0" fmla="*/ 0 w 2028825"/>
              <a:gd name="connsiteY0" fmla="*/ 373727 h 373727"/>
              <a:gd name="connsiteX1" fmla="*/ 1019175 w 2028825"/>
              <a:gd name="connsiteY1" fmla="*/ 2252 h 373727"/>
              <a:gd name="connsiteX2" fmla="*/ 2028825 w 2028825"/>
              <a:gd name="connsiteY2" fmla="*/ 154652 h 373727"/>
            </a:gdLst>
            <a:ahLst/>
            <a:cxnLst>
              <a:cxn ang="0">
                <a:pos x="connsiteX0" y="connsiteY0"/>
              </a:cxn>
              <a:cxn ang="0">
                <a:pos x="connsiteX1" y="connsiteY1"/>
              </a:cxn>
              <a:cxn ang="0">
                <a:pos x="connsiteX2" y="connsiteY2"/>
              </a:cxn>
            </a:cxnLst>
            <a:rect l="l" t="t" r="r" b="b"/>
            <a:pathLst>
              <a:path w="2028825" h="373727">
                <a:moveTo>
                  <a:pt x="0" y="373727"/>
                </a:moveTo>
                <a:cubicBezTo>
                  <a:pt x="311944" y="139570"/>
                  <a:pt x="501650" y="18127"/>
                  <a:pt x="1019175" y="2252"/>
                </a:cubicBezTo>
                <a:cubicBezTo>
                  <a:pt x="1536700" y="-13623"/>
                  <a:pt x="1730375" y="56227"/>
                  <a:pt x="2028825" y="154652"/>
                </a:cubicBezTo>
              </a:path>
            </a:pathLst>
          </a:custGeom>
          <a:noFill/>
          <a:ln w="44450">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rot="1226547">
            <a:off x="2319029" y="2394558"/>
            <a:ext cx="416214" cy="763610"/>
          </a:xfrm>
          <a:custGeom>
            <a:avLst/>
            <a:gdLst>
              <a:gd name="connsiteX0" fmla="*/ 0 w 2028825"/>
              <a:gd name="connsiteY0" fmla="*/ 333375 h 333375"/>
              <a:gd name="connsiteX1" fmla="*/ 904875 w 2028825"/>
              <a:gd name="connsiteY1" fmla="*/ 0 h 333375"/>
              <a:gd name="connsiteX2" fmla="*/ 2028825 w 2028825"/>
              <a:gd name="connsiteY2" fmla="*/ 114300 h 333375"/>
              <a:gd name="connsiteX0" fmla="*/ 0 w 2028825"/>
              <a:gd name="connsiteY0" fmla="*/ 371475 h 371475"/>
              <a:gd name="connsiteX1" fmla="*/ 1019175 w 2028825"/>
              <a:gd name="connsiteY1" fmla="*/ 0 h 371475"/>
              <a:gd name="connsiteX2" fmla="*/ 2028825 w 2028825"/>
              <a:gd name="connsiteY2" fmla="*/ 152400 h 371475"/>
              <a:gd name="connsiteX0" fmla="*/ 0 w 2028825"/>
              <a:gd name="connsiteY0" fmla="*/ 372887 h 372887"/>
              <a:gd name="connsiteX1" fmla="*/ 1019175 w 2028825"/>
              <a:gd name="connsiteY1" fmla="*/ 1412 h 372887"/>
              <a:gd name="connsiteX2" fmla="*/ 2028825 w 2028825"/>
              <a:gd name="connsiteY2" fmla="*/ 153812 h 372887"/>
              <a:gd name="connsiteX0" fmla="*/ 0 w 2028825"/>
              <a:gd name="connsiteY0" fmla="*/ 372937 h 372937"/>
              <a:gd name="connsiteX1" fmla="*/ 1019175 w 2028825"/>
              <a:gd name="connsiteY1" fmla="*/ 1462 h 372937"/>
              <a:gd name="connsiteX2" fmla="*/ 2028825 w 2028825"/>
              <a:gd name="connsiteY2" fmla="*/ 153862 h 372937"/>
              <a:gd name="connsiteX0" fmla="*/ 0 w 2028825"/>
              <a:gd name="connsiteY0" fmla="*/ 373727 h 373727"/>
              <a:gd name="connsiteX1" fmla="*/ 1019175 w 2028825"/>
              <a:gd name="connsiteY1" fmla="*/ 2252 h 373727"/>
              <a:gd name="connsiteX2" fmla="*/ 2028825 w 2028825"/>
              <a:gd name="connsiteY2" fmla="*/ 154652 h 373727"/>
              <a:gd name="connsiteX0" fmla="*/ 0 w 2028825"/>
              <a:gd name="connsiteY0" fmla="*/ 373727 h 373727"/>
              <a:gd name="connsiteX1" fmla="*/ 1019175 w 2028825"/>
              <a:gd name="connsiteY1" fmla="*/ 2252 h 373727"/>
              <a:gd name="connsiteX2" fmla="*/ 2028825 w 2028825"/>
              <a:gd name="connsiteY2" fmla="*/ 154652 h 373727"/>
              <a:gd name="connsiteX0" fmla="*/ 206046 w 1225978"/>
              <a:gd name="connsiteY0" fmla="*/ 401766 h 1118606"/>
              <a:gd name="connsiteX1" fmla="*/ 1225221 w 1225978"/>
              <a:gd name="connsiteY1" fmla="*/ 30291 h 1118606"/>
              <a:gd name="connsiteX2" fmla="*/ 40311 w 1225978"/>
              <a:gd name="connsiteY2" fmla="*/ 1118606 h 1118606"/>
              <a:gd name="connsiteX0" fmla="*/ 427137 w 507410"/>
              <a:gd name="connsiteY0" fmla="*/ 77990 h 794830"/>
              <a:gd name="connsiteX1" fmla="*/ 15545 w 507410"/>
              <a:gd name="connsiteY1" fmla="*/ 319701 h 794830"/>
              <a:gd name="connsiteX2" fmla="*/ 261402 w 507410"/>
              <a:gd name="connsiteY2" fmla="*/ 794830 h 794830"/>
              <a:gd name="connsiteX0" fmla="*/ 503203 w 600086"/>
              <a:gd name="connsiteY0" fmla="*/ 146527 h 863367"/>
              <a:gd name="connsiteX1" fmla="*/ 91611 w 600086"/>
              <a:gd name="connsiteY1" fmla="*/ 388238 h 863367"/>
              <a:gd name="connsiteX2" fmla="*/ 337468 w 600086"/>
              <a:gd name="connsiteY2" fmla="*/ 863367 h 863367"/>
              <a:gd name="connsiteX0" fmla="*/ 738883 w 802208"/>
              <a:gd name="connsiteY0" fmla="*/ 48547 h 1152662"/>
              <a:gd name="connsiteX1" fmla="*/ 36834 w 802208"/>
              <a:gd name="connsiteY1" fmla="*/ 677533 h 1152662"/>
              <a:gd name="connsiteX2" fmla="*/ 282691 w 802208"/>
              <a:gd name="connsiteY2" fmla="*/ 1152662 h 1152662"/>
              <a:gd name="connsiteX0" fmla="*/ 0 w 286085"/>
              <a:gd name="connsiteY0" fmla="*/ 79317 h 785399"/>
              <a:gd name="connsiteX1" fmla="*/ 40228 w 286085"/>
              <a:gd name="connsiteY1" fmla="*/ 310270 h 785399"/>
              <a:gd name="connsiteX2" fmla="*/ 286085 w 286085"/>
              <a:gd name="connsiteY2" fmla="*/ 785399 h 785399"/>
              <a:gd name="connsiteX0" fmla="*/ 172308 w 458393"/>
              <a:gd name="connsiteY0" fmla="*/ 0 h 706082"/>
              <a:gd name="connsiteX1" fmla="*/ 212536 w 458393"/>
              <a:gd name="connsiteY1" fmla="*/ 230953 h 706082"/>
              <a:gd name="connsiteX2" fmla="*/ 458393 w 458393"/>
              <a:gd name="connsiteY2" fmla="*/ 706082 h 706082"/>
              <a:gd name="connsiteX0" fmla="*/ 105377 w 391462"/>
              <a:gd name="connsiteY0" fmla="*/ 152752 h 858834"/>
              <a:gd name="connsiteX1" fmla="*/ 145605 w 391462"/>
              <a:gd name="connsiteY1" fmla="*/ 383705 h 858834"/>
              <a:gd name="connsiteX2" fmla="*/ 391462 w 391462"/>
              <a:gd name="connsiteY2" fmla="*/ 858834 h 858834"/>
              <a:gd name="connsiteX0" fmla="*/ 0 w 286085"/>
              <a:gd name="connsiteY0" fmla="*/ 0 h 706082"/>
              <a:gd name="connsiteX1" fmla="*/ 40228 w 286085"/>
              <a:gd name="connsiteY1" fmla="*/ 230953 h 706082"/>
              <a:gd name="connsiteX2" fmla="*/ 286085 w 286085"/>
              <a:gd name="connsiteY2" fmla="*/ 706082 h 706082"/>
              <a:gd name="connsiteX0" fmla="*/ 106117 w 392202"/>
              <a:gd name="connsiteY0" fmla="*/ 0 h 706082"/>
              <a:gd name="connsiteX1" fmla="*/ 6495 w 392202"/>
              <a:gd name="connsiteY1" fmla="*/ 241710 h 706082"/>
              <a:gd name="connsiteX2" fmla="*/ 392202 w 392202"/>
              <a:gd name="connsiteY2" fmla="*/ 706082 h 706082"/>
              <a:gd name="connsiteX0" fmla="*/ 99901 w 385986"/>
              <a:gd name="connsiteY0" fmla="*/ 0 h 706082"/>
              <a:gd name="connsiteX1" fmla="*/ 279 w 385986"/>
              <a:gd name="connsiteY1" fmla="*/ 241710 h 706082"/>
              <a:gd name="connsiteX2" fmla="*/ 385986 w 385986"/>
              <a:gd name="connsiteY2" fmla="*/ 706082 h 706082"/>
              <a:gd name="connsiteX0" fmla="*/ 102300 w 388385"/>
              <a:gd name="connsiteY0" fmla="*/ 0 h 706082"/>
              <a:gd name="connsiteX1" fmla="*/ 2678 w 388385"/>
              <a:gd name="connsiteY1" fmla="*/ 241710 h 706082"/>
              <a:gd name="connsiteX2" fmla="*/ 388385 w 388385"/>
              <a:gd name="connsiteY2" fmla="*/ 706082 h 706082"/>
              <a:gd name="connsiteX0" fmla="*/ 119371 w 416214"/>
              <a:gd name="connsiteY0" fmla="*/ 0 h 1157903"/>
              <a:gd name="connsiteX1" fmla="*/ 30507 w 416214"/>
              <a:gd name="connsiteY1" fmla="*/ 693531 h 1157903"/>
              <a:gd name="connsiteX2" fmla="*/ 416214 w 416214"/>
              <a:gd name="connsiteY2" fmla="*/ 1157903 h 1157903"/>
            </a:gdLst>
            <a:ahLst/>
            <a:cxnLst>
              <a:cxn ang="0">
                <a:pos x="connsiteX0" y="connsiteY0"/>
              </a:cxn>
              <a:cxn ang="0">
                <a:pos x="connsiteX1" y="connsiteY1"/>
              </a:cxn>
              <a:cxn ang="0">
                <a:pos x="connsiteX2" y="connsiteY2"/>
              </a:cxn>
            </a:cxnLst>
            <a:rect l="l" t="t" r="r" b="b"/>
            <a:pathLst>
              <a:path w="416214" h="1157903">
                <a:moveTo>
                  <a:pt x="119371" y="0"/>
                </a:moveTo>
                <a:cubicBezTo>
                  <a:pt x="-20505" y="174634"/>
                  <a:pt x="-18967" y="500547"/>
                  <a:pt x="30507" y="693531"/>
                </a:cubicBezTo>
                <a:cubicBezTo>
                  <a:pt x="79981" y="886515"/>
                  <a:pt x="117764" y="1059478"/>
                  <a:pt x="416214" y="1157903"/>
                </a:cubicBezTo>
              </a:path>
            </a:pathLst>
          </a:custGeom>
          <a:noFill/>
          <a:ln w="44450">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46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311D6E-9DD9-455E-8CE6-88EAB22C338F}"/>
              </a:ext>
            </a:extLst>
          </p:cNvPr>
          <p:cNvSpPr>
            <a:spLocks noGrp="1"/>
          </p:cNvSpPr>
          <p:nvPr>
            <p:ph type="title"/>
          </p:nvPr>
        </p:nvSpPr>
        <p:spPr/>
        <p:txBody>
          <a:bodyPr/>
          <a:lstStyle/>
          <a:p>
            <a:r>
              <a:rPr lang="en-US" dirty="0"/>
              <a:t>MBE Index is Central to Broader Planning Context</a:t>
            </a:r>
            <a:endParaRPr lang="en-US" strike="sngStrike" dirty="0"/>
          </a:p>
        </p:txBody>
      </p:sp>
      <p:pic>
        <p:nvPicPr>
          <p:cNvPr id="19" name="Content Placeholder 4">
            <a:extLst>
              <a:ext uri="{FF2B5EF4-FFF2-40B4-BE49-F238E27FC236}">
                <a16:creationId xmlns="" xmlns:a16="http://schemas.microsoft.com/office/drawing/2014/main" id="{52B05A09-C168-440C-BA38-CEF9A7FFD690}"/>
              </a:ext>
            </a:extLst>
          </p:cNvPr>
          <p:cNvPicPr>
            <a:picLocks noChangeAspect="1"/>
          </p:cNvPicPr>
          <p:nvPr/>
        </p:nvPicPr>
        <p:blipFill rotWithShape="1">
          <a:blip r:embed="rId2"/>
          <a:srcRect l="2971" t="13766" r="27298" b="6383"/>
          <a:stretch/>
        </p:blipFill>
        <p:spPr>
          <a:xfrm>
            <a:off x="2750535" y="2011996"/>
            <a:ext cx="3028019" cy="211721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 xmlns:a16="http://schemas.microsoft.com/office/drawing/2014/main" id="{C8904F04-9475-4E40-B81F-95BF159B4BBE}"/>
              </a:ext>
            </a:extLst>
          </p:cNvPr>
          <p:cNvPicPr>
            <a:picLocks noChangeAspect="1"/>
          </p:cNvPicPr>
          <p:nvPr/>
        </p:nvPicPr>
        <p:blipFill rotWithShape="1">
          <a:blip r:embed="rId3"/>
          <a:srcRect l="6411" t="15185" r="66735" b="54444"/>
          <a:stretch/>
        </p:blipFill>
        <p:spPr>
          <a:xfrm>
            <a:off x="6115271" y="3195389"/>
            <a:ext cx="2704656" cy="18676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 xmlns:a16="http://schemas.microsoft.com/office/drawing/2014/main" id="{7C35CB6D-8E2C-435E-A050-93B823DD572C}"/>
              </a:ext>
            </a:extLst>
          </p:cNvPr>
          <p:cNvSpPr txBox="1"/>
          <p:nvPr/>
        </p:nvSpPr>
        <p:spPr>
          <a:xfrm>
            <a:off x="2750535" y="4191902"/>
            <a:ext cx="3028019" cy="369332"/>
          </a:xfrm>
          <a:prstGeom prst="rect">
            <a:avLst/>
          </a:prstGeom>
          <a:noFill/>
        </p:spPr>
        <p:txBody>
          <a:bodyPr wrap="square" rtlCol="0">
            <a:spAutoFit/>
          </a:bodyPr>
          <a:lstStyle/>
          <a:p>
            <a:pPr algn="ctr"/>
            <a:r>
              <a:rPr lang="en-US" b="1" dirty="0">
                <a:ln w="0"/>
                <a:latin typeface="Gill Sans MT" charset="0"/>
                <a:ea typeface="Gill Sans MT" charset="0"/>
                <a:cs typeface="Gill Sans MT" charset="0"/>
              </a:rPr>
              <a:t>INDEX</a:t>
            </a:r>
          </a:p>
        </p:txBody>
      </p:sp>
      <p:sp>
        <p:nvSpPr>
          <p:cNvPr id="22" name="TextBox 21">
            <a:extLst>
              <a:ext uri="{FF2B5EF4-FFF2-40B4-BE49-F238E27FC236}">
                <a16:creationId xmlns="" xmlns:a16="http://schemas.microsoft.com/office/drawing/2014/main" id="{7C35CB6D-8E2C-435E-A050-93B823DD572C}"/>
              </a:ext>
            </a:extLst>
          </p:cNvPr>
          <p:cNvSpPr txBox="1"/>
          <p:nvPr/>
        </p:nvSpPr>
        <p:spPr>
          <a:xfrm>
            <a:off x="6067483" y="5122335"/>
            <a:ext cx="2704656" cy="369332"/>
          </a:xfrm>
          <a:prstGeom prst="rect">
            <a:avLst/>
          </a:prstGeom>
          <a:noFill/>
        </p:spPr>
        <p:txBody>
          <a:bodyPr wrap="square" rtlCol="0">
            <a:spAutoFit/>
          </a:bodyPr>
          <a:lstStyle/>
          <a:p>
            <a:pPr algn="ctr"/>
            <a:r>
              <a:rPr lang="en-US" b="1" dirty="0">
                <a:ln w="0"/>
                <a:latin typeface="Gill Sans MT" charset="0"/>
                <a:ea typeface="Gill Sans MT" charset="0"/>
                <a:cs typeface="Gill Sans MT" charset="0"/>
              </a:rPr>
              <a:t>ASSESSMENT</a:t>
            </a:r>
          </a:p>
        </p:txBody>
      </p:sp>
      <p:sp>
        <p:nvSpPr>
          <p:cNvPr id="23" name="Arc 22"/>
          <p:cNvSpPr/>
          <p:nvPr/>
        </p:nvSpPr>
        <p:spPr>
          <a:xfrm rot="17726702">
            <a:off x="5660015" y="2146181"/>
            <a:ext cx="1204707" cy="2096202"/>
          </a:xfrm>
          <a:prstGeom prst="arc">
            <a:avLst>
              <a:gd name="adj1" fmla="val 18718233"/>
              <a:gd name="adj2" fmla="val 343603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4" name="Picture 23"/>
          <p:cNvPicPr>
            <a:picLocks noChangeAspect="1"/>
          </p:cNvPicPr>
          <p:nvPr/>
        </p:nvPicPr>
        <p:blipFill rotWithShape="1">
          <a:blip r:embed="rId4"/>
          <a:srcRect r="27399"/>
          <a:stretch/>
        </p:blipFill>
        <p:spPr>
          <a:xfrm>
            <a:off x="9168434" y="4332588"/>
            <a:ext cx="2398827" cy="1746248"/>
          </a:xfrm>
          <a:prstGeom prst="rect">
            <a:avLst/>
          </a:prstGeom>
        </p:spPr>
      </p:pic>
      <p:sp>
        <p:nvSpPr>
          <p:cNvPr id="25" name="TextBox 24">
            <a:extLst>
              <a:ext uri="{FF2B5EF4-FFF2-40B4-BE49-F238E27FC236}">
                <a16:creationId xmlns="" xmlns:a16="http://schemas.microsoft.com/office/drawing/2014/main" id="{7C35CB6D-8E2C-435E-A050-93B823DD572C}"/>
              </a:ext>
            </a:extLst>
          </p:cNvPr>
          <p:cNvSpPr txBox="1"/>
          <p:nvPr/>
        </p:nvSpPr>
        <p:spPr>
          <a:xfrm>
            <a:off x="9346988" y="6078836"/>
            <a:ext cx="2273512" cy="369332"/>
          </a:xfrm>
          <a:prstGeom prst="rect">
            <a:avLst/>
          </a:prstGeom>
          <a:noFill/>
        </p:spPr>
        <p:txBody>
          <a:bodyPr wrap="square" rtlCol="0">
            <a:spAutoFit/>
          </a:bodyPr>
          <a:lstStyle/>
          <a:p>
            <a:pPr algn="ctr"/>
            <a:r>
              <a:rPr lang="en-US" b="1" dirty="0">
                <a:ln w="0"/>
                <a:latin typeface="Gill Sans MT" charset="0"/>
                <a:ea typeface="Gill Sans MT" charset="0"/>
                <a:cs typeface="Gill Sans MT" charset="0"/>
              </a:rPr>
              <a:t>ROADMAP</a:t>
            </a:r>
          </a:p>
        </p:txBody>
      </p:sp>
      <p:sp>
        <p:nvSpPr>
          <p:cNvPr id="26" name="Arc 25"/>
          <p:cNvSpPr/>
          <p:nvPr/>
        </p:nvSpPr>
        <p:spPr>
          <a:xfrm rot="17484541">
            <a:off x="8770907" y="3427056"/>
            <a:ext cx="1152162" cy="1882955"/>
          </a:xfrm>
          <a:prstGeom prst="arc">
            <a:avLst>
              <a:gd name="adj1" fmla="val 18430231"/>
              <a:gd name="adj2" fmla="val 355371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7" name="Group 26"/>
          <p:cNvGrpSpPr/>
          <p:nvPr/>
        </p:nvGrpSpPr>
        <p:grpSpPr>
          <a:xfrm>
            <a:off x="642920" y="1285391"/>
            <a:ext cx="1809750" cy="1037819"/>
            <a:chOff x="3695699" y="4962929"/>
            <a:chExt cx="1809750" cy="1037819"/>
          </a:xfrm>
        </p:grpSpPr>
        <p:sp>
          <p:nvSpPr>
            <p:cNvPr id="28" name="Folded Corner 27"/>
            <p:cNvSpPr/>
            <p:nvPr/>
          </p:nvSpPr>
          <p:spPr>
            <a:xfrm rot="10800000">
              <a:off x="3695699" y="4962929"/>
              <a:ext cx="1809750" cy="1037819"/>
            </a:xfrm>
            <a:prstGeom prst="foldedCorner">
              <a:avLst>
                <a:gd name="adj" fmla="val 27012"/>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p:nvPicPr>
          <p:blipFill rotWithShape="1">
            <a:blip r:embed="rId5"/>
            <a:srcRect l="4722" t="7097"/>
            <a:stretch/>
          </p:blipFill>
          <p:spPr>
            <a:xfrm>
              <a:off x="3952875" y="5162550"/>
              <a:ext cx="1359633" cy="819159"/>
            </a:xfrm>
            <a:prstGeom prst="rect">
              <a:avLst/>
            </a:prstGeom>
          </p:spPr>
        </p:pic>
      </p:grpSp>
      <p:sp>
        <p:nvSpPr>
          <p:cNvPr id="30" name="Arc 29"/>
          <p:cNvSpPr/>
          <p:nvPr/>
        </p:nvSpPr>
        <p:spPr>
          <a:xfrm rot="17284312">
            <a:off x="2333540" y="1124732"/>
            <a:ext cx="1204707" cy="2096202"/>
          </a:xfrm>
          <a:prstGeom prst="arc">
            <a:avLst>
              <a:gd name="adj1" fmla="val 18822593"/>
              <a:gd name="adj2" fmla="val 343603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TextBox 30">
            <a:extLst>
              <a:ext uri="{FF2B5EF4-FFF2-40B4-BE49-F238E27FC236}">
                <a16:creationId xmlns="" xmlns:a16="http://schemas.microsoft.com/office/drawing/2014/main" id="{7C35CB6D-8E2C-435E-A050-93B823DD572C}"/>
              </a:ext>
            </a:extLst>
          </p:cNvPr>
          <p:cNvSpPr txBox="1"/>
          <p:nvPr/>
        </p:nvSpPr>
        <p:spPr>
          <a:xfrm>
            <a:off x="642919" y="2338165"/>
            <a:ext cx="1809751" cy="369332"/>
          </a:xfrm>
          <a:prstGeom prst="rect">
            <a:avLst/>
          </a:prstGeom>
          <a:noFill/>
        </p:spPr>
        <p:txBody>
          <a:bodyPr wrap="square" rtlCol="0">
            <a:spAutoFit/>
          </a:bodyPr>
          <a:lstStyle/>
          <a:p>
            <a:pPr algn="ctr"/>
            <a:r>
              <a:rPr lang="en-US" b="1" dirty="0">
                <a:ln w="0"/>
                <a:latin typeface="Gill Sans MT" charset="0"/>
                <a:ea typeface="Gill Sans MT" charset="0"/>
                <a:cs typeface="Gill Sans MT" charset="0"/>
              </a:rPr>
              <a:t>VISION</a:t>
            </a:r>
          </a:p>
        </p:txBody>
      </p:sp>
      <p:sp>
        <p:nvSpPr>
          <p:cNvPr id="16" name="5-Point Star 15"/>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94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r>
              <a:rPr lang="en-US" altLang="en-US" dirty="0"/>
              <a:t>Value Statement for a Controlled MBE Lexicon</a:t>
            </a:r>
            <a:endParaRPr altLang="en-US" dirty="0"/>
          </a:p>
        </p:txBody>
      </p:sp>
      <p:sp>
        <p:nvSpPr>
          <p:cNvPr id="3" name="Content Placeholder 2"/>
          <p:cNvSpPr>
            <a:spLocks noGrp="1"/>
          </p:cNvSpPr>
          <p:nvPr>
            <p:ph idx="1"/>
          </p:nvPr>
        </p:nvSpPr>
        <p:spPr/>
        <p:txBody>
          <a:bodyPr>
            <a:noAutofit/>
          </a:bodyPr>
          <a:lstStyle/>
          <a:p>
            <a:pPr>
              <a:defRPr/>
            </a:pPr>
            <a:r>
              <a:rPr lang="en-US" sz="2667" b="1" dirty="0"/>
              <a:t>MBE practitioners need a </a:t>
            </a:r>
            <a:r>
              <a:rPr lang="en-US" sz="2667" b="1" dirty="0">
                <a:solidFill>
                  <a:srgbClr val="0070C0"/>
                </a:solidFill>
              </a:rPr>
              <a:t>reliable lexicon</a:t>
            </a:r>
          </a:p>
          <a:p>
            <a:pPr marL="609585" lvl="1" indent="-182029">
              <a:spcBef>
                <a:spcPts val="0"/>
              </a:spcBef>
              <a:defRPr/>
            </a:pPr>
            <a:r>
              <a:rPr lang="en-US" sz="2133" dirty="0"/>
              <a:t>Common vocabulary of terms and phrases used in a domain</a:t>
            </a:r>
          </a:p>
          <a:p>
            <a:pPr marL="609585" lvl="1" indent="-182029">
              <a:spcBef>
                <a:spcPts val="0"/>
              </a:spcBef>
              <a:defRPr/>
            </a:pPr>
            <a:r>
              <a:rPr lang="en-US" sz="2133" dirty="0"/>
              <a:t>Validated terms and concepts in context</a:t>
            </a:r>
          </a:p>
          <a:p>
            <a:pPr marL="609585" lvl="1" indent="-182029">
              <a:spcBef>
                <a:spcPts val="0"/>
              </a:spcBef>
              <a:defRPr/>
            </a:pPr>
            <a:r>
              <a:rPr lang="en-US" sz="2133" dirty="0"/>
              <a:t>Managed with Thesaurus</a:t>
            </a:r>
          </a:p>
          <a:p>
            <a:pPr>
              <a:defRPr/>
            </a:pPr>
            <a:r>
              <a:rPr lang="en-US" sz="2667" b="1" dirty="0"/>
              <a:t>…for collaboration …</a:t>
            </a:r>
          </a:p>
          <a:p>
            <a:pPr marL="609585" lvl="1" indent="-182029">
              <a:spcBef>
                <a:spcPts val="0"/>
              </a:spcBef>
              <a:defRPr/>
            </a:pPr>
            <a:r>
              <a:rPr lang="en-US" sz="2133" dirty="0"/>
              <a:t>Precision (remove ambiguity)</a:t>
            </a:r>
          </a:p>
          <a:p>
            <a:pPr marL="609585" lvl="1" indent="-182029">
              <a:spcBef>
                <a:spcPts val="0"/>
              </a:spcBef>
              <a:defRPr/>
            </a:pPr>
            <a:r>
              <a:rPr lang="en-US" sz="2133" dirty="0"/>
              <a:t>Ease (I understand you)</a:t>
            </a:r>
          </a:p>
          <a:p>
            <a:pPr>
              <a:defRPr/>
            </a:pPr>
            <a:r>
              <a:rPr lang="en-US" sz="2667" b="1" dirty="0"/>
              <a:t>… as a foundation for developing MBE practices…</a:t>
            </a:r>
          </a:p>
          <a:p>
            <a:pPr marL="609585" lvl="1" indent="-182029">
              <a:spcBef>
                <a:spcPts val="0"/>
              </a:spcBef>
              <a:defRPr/>
            </a:pPr>
            <a:r>
              <a:rPr lang="en-US" sz="2133" dirty="0"/>
              <a:t>More confidently (no more meandering)</a:t>
            </a:r>
          </a:p>
          <a:p>
            <a:pPr marL="609585" lvl="1" indent="-182029">
              <a:spcBef>
                <a:spcPts val="0"/>
              </a:spcBef>
              <a:defRPr/>
            </a:pPr>
            <a:r>
              <a:rPr lang="en-US" sz="2133" dirty="0"/>
              <a:t>More rapidly (less paralysis and contention resolution)</a:t>
            </a:r>
          </a:p>
          <a:p>
            <a:pPr marL="609585" lvl="1" indent="-182029">
              <a:spcBef>
                <a:spcPts val="0"/>
              </a:spcBef>
              <a:defRPr/>
            </a:pPr>
            <a:r>
              <a:rPr lang="en-US" sz="2133" dirty="0"/>
              <a:t>More collaboratively (move forward together)</a:t>
            </a:r>
          </a:p>
          <a:p>
            <a:pPr>
              <a:defRPr/>
            </a:pPr>
            <a:r>
              <a:rPr lang="en-US" sz="2667" b="1" dirty="0"/>
              <a:t>…that are</a:t>
            </a:r>
          </a:p>
          <a:p>
            <a:pPr marL="609585" lvl="1" indent="-182029">
              <a:spcBef>
                <a:spcPts val="0"/>
              </a:spcBef>
              <a:defRPr/>
            </a:pPr>
            <a:r>
              <a:rPr lang="en-US" sz="2133" dirty="0"/>
              <a:t>More assuredly integrated</a:t>
            </a:r>
          </a:p>
          <a:p>
            <a:pPr marL="609585" lvl="1" indent="-182029">
              <a:spcBef>
                <a:spcPts val="0"/>
              </a:spcBef>
              <a:defRPr/>
            </a:pPr>
            <a:r>
              <a:rPr lang="en-US" sz="2133" dirty="0"/>
              <a:t>Achieve common goals</a:t>
            </a:r>
          </a:p>
          <a:p>
            <a:pPr marL="0" indent="0">
              <a:buNone/>
              <a:defRPr/>
            </a:pPr>
            <a:endParaRPr lang="en-US" sz="2400" dirty="0"/>
          </a:p>
          <a:p>
            <a:pPr>
              <a:defRPr/>
            </a:pPr>
            <a:endParaRPr lang="en-US" sz="2400" dirty="0"/>
          </a:p>
          <a:p>
            <a:pPr>
              <a:defRPr/>
            </a:pPr>
            <a:endParaRPr lang="en-US" sz="2400" dirty="0"/>
          </a:p>
          <a:p>
            <a:pPr>
              <a:defRPr/>
            </a:pPr>
            <a:endParaRPr lang="en-US" sz="2400" dirty="0"/>
          </a:p>
          <a:p>
            <a:pPr>
              <a:defRPr/>
            </a:pPr>
            <a:endParaRPr lang="en-US" sz="2400" dirty="0"/>
          </a:p>
        </p:txBody>
      </p:sp>
      <p:sp>
        <p:nvSpPr>
          <p:cNvPr id="4" name="Slide Number Placeholder 3"/>
          <p:cNvSpPr>
            <a:spLocks noGrp="1"/>
          </p:cNvSpPr>
          <p:nvPr>
            <p:ph type="sldNum" sz="quarter" idx="10"/>
          </p:nvPr>
        </p:nvSpPr>
        <p:spPr/>
        <p:txBody>
          <a:bodyPr/>
          <a:lstStyle/>
          <a:p>
            <a:pPr>
              <a:defRPr/>
            </a:pPr>
            <a:fld id="{54B63BB2-662E-45D1-A0FA-AB65C48DCCB5}" type="slidenum">
              <a:rPr lang="en-US">
                <a:solidFill>
                  <a:prstClr val="white"/>
                </a:solidFill>
              </a:rPr>
              <a:pPr>
                <a:defRPr/>
              </a:pPr>
              <a:t>19</a:t>
            </a:fld>
            <a:endParaRPr lang="en-US" dirty="0">
              <a:solidFill>
                <a:prstClr val="white"/>
              </a:solidFill>
            </a:endParaRPr>
          </a:p>
        </p:txBody>
      </p:sp>
      <p:sp>
        <p:nvSpPr>
          <p:cNvPr id="5" name="5-Point Star 4"/>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54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sz="3200" dirty="0"/>
              <a:t>Purpose</a:t>
            </a:r>
          </a:p>
        </p:txBody>
      </p:sp>
      <p:sp>
        <p:nvSpPr>
          <p:cNvPr id="3" name="Content Placeholder 2">
            <a:extLst>
              <a:ext uri="{FF2B5EF4-FFF2-40B4-BE49-F238E27FC236}">
                <a16:creationId xmlns="" xmlns:a16="http://schemas.microsoft.com/office/drawing/2014/main" id="{E56A6883-3387-409B-9FE1-93794E00ECE4}"/>
              </a:ext>
            </a:extLst>
          </p:cNvPr>
          <p:cNvSpPr>
            <a:spLocks noGrp="1"/>
          </p:cNvSpPr>
          <p:nvPr>
            <p:ph idx="1"/>
          </p:nvPr>
        </p:nvSpPr>
        <p:spPr>
          <a:xfrm>
            <a:off x="613256" y="1295399"/>
            <a:ext cx="7144071" cy="5088468"/>
          </a:xfrm>
        </p:spPr>
        <p:txBody>
          <a:bodyPr>
            <a:normAutofit/>
          </a:bodyPr>
          <a:lstStyle/>
          <a:p>
            <a:r>
              <a:rPr lang="en-US" sz="3200" dirty="0"/>
              <a:t>Discuss our journey in developing an MBE Maturity Index for the NSE.</a:t>
            </a:r>
          </a:p>
          <a:p>
            <a:r>
              <a:rPr lang="en-US" sz="3200" dirty="0"/>
              <a:t>Contribute ideas and approaches to industry; Propose this version to industry</a:t>
            </a:r>
          </a:p>
          <a:p>
            <a:r>
              <a:rPr lang="en-US" sz="3200" dirty="0"/>
              <a:t>Gather feedback for continuous improvement</a:t>
            </a:r>
          </a:p>
        </p:txBody>
      </p:sp>
      <p:pic>
        <p:nvPicPr>
          <p:cNvPr id="2" name="Picture 1">
            <a:extLst>
              <a:ext uri="{FF2B5EF4-FFF2-40B4-BE49-F238E27FC236}">
                <a16:creationId xmlns="" xmlns:a16="http://schemas.microsoft.com/office/drawing/2014/main" id="{1F8E60E3-840E-423A-A73A-0C3A3D6CBB6A}"/>
              </a:ext>
            </a:extLst>
          </p:cNvPr>
          <p:cNvPicPr>
            <a:picLocks noChangeAspect="1"/>
          </p:cNvPicPr>
          <p:nvPr/>
        </p:nvPicPr>
        <p:blipFill rotWithShape="1">
          <a:blip r:embed="rId2"/>
          <a:srcRect l="32028" t="10240" r="30474" b="22783"/>
          <a:stretch/>
        </p:blipFill>
        <p:spPr>
          <a:xfrm>
            <a:off x="7556500" y="1237747"/>
            <a:ext cx="4025900" cy="5198591"/>
          </a:xfrm>
          <a:prstGeom prst="rect">
            <a:avLst/>
          </a:prstGeom>
          <a:ln>
            <a:noFill/>
          </a:ln>
          <a:effectLst>
            <a:outerShdw blurRad="190500" algn="tl" rotWithShape="0">
              <a:srgbClr val="000000">
                <a:alpha val="70000"/>
              </a:srgbClr>
            </a:outerShdw>
          </a:effectLst>
        </p:spPr>
      </p:pic>
      <p:sp>
        <p:nvSpPr>
          <p:cNvPr id="5" name="5-Point Star 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269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 xmlns:a16="http://schemas.microsoft.com/office/drawing/2014/main" id="{758B0BDD-698F-4909-A10A-00581AE8D3FE}"/>
              </a:ext>
            </a:extLst>
          </p:cNvPr>
          <p:cNvSpPr>
            <a:spLocks noGrp="1"/>
          </p:cNvSpPr>
          <p:nvPr>
            <p:ph idx="1"/>
          </p:nvPr>
        </p:nvSpPr>
        <p:spPr>
          <a:xfrm>
            <a:off x="952901" y="1295399"/>
            <a:ext cx="10633155" cy="4701140"/>
          </a:xfrm>
        </p:spPr>
        <p:txBody>
          <a:bodyPr/>
          <a:lstStyle/>
          <a:p>
            <a:r>
              <a:rPr lang="en-US" sz="2800" dirty="0"/>
              <a:t>Integral to development of the Index</a:t>
            </a:r>
          </a:p>
          <a:p>
            <a:pPr lvl="1"/>
            <a:r>
              <a:rPr lang="en-US" sz="2400" dirty="0"/>
              <a:t>Included as a worksheet (tab) in the same workbook as the Index </a:t>
            </a:r>
          </a:p>
          <a:p>
            <a:pPr lvl="1"/>
            <a:r>
              <a:rPr lang="en-US" sz="2400" dirty="0"/>
              <a:t>Feedback loop: Prompts Index and takes prompts from Index</a:t>
            </a:r>
          </a:p>
          <a:p>
            <a:pPr lvl="1"/>
            <a:r>
              <a:rPr lang="en-US" sz="2400" dirty="0"/>
              <a:t>Defines terms particular to the Index</a:t>
            </a:r>
          </a:p>
          <a:p>
            <a:pPr lvl="1"/>
            <a:r>
              <a:rPr lang="en-US" sz="2400" dirty="0"/>
              <a:t>Really, inseparable from Index</a:t>
            </a:r>
          </a:p>
          <a:p>
            <a:r>
              <a:rPr lang="en-US" sz="2800" dirty="0"/>
              <a:t>Normalized for Model-Based Enterprise</a:t>
            </a:r>
          </a:p>
          <a:p>
            <a:r>
              <a:rPr lang="en-US" sz="2800" dirty="0"/>
              <a:t>Workbook provides Term, Definition and opportunities for customization:</a:t>
            </a:r>
          </a:p>
          <a:p>
            <a:pPr lvl="1"/>
            <a:r>
              <a:rPr lang="en-US" sz="2400" dirty="0"/>
              <a:t>‘Specialization’ refines the definition to an organization’s needs</a:t>
            </a:r>
          </a:p>
          <a:p>
            <a:pPr lvl="1"/>
            <a:r>
              <a:rPr lang="en-US" sz="2400" dirty="0"/>
              <a:t>‘Organization comments’ helps the community continue to improve the lexicon</a:t>
            </a:r>
          </a:p>
        </p:txBody>
      </p:sp>
      <p:sp>
        <p:nvSpPr>
          <p:cNvPr id="2" name="Title 1"/>
          <p:cNvSpPr>
            <a:spLocks noGrp="1"/>
          </p:cNvSpPr>
          <p:nvPr>
            <p:ph type="title"/>
          </p:nvPr>
        </p:nvSpPr>
        <p:spPr/>
        <p:txBody>
          <a:bodyPr/>
          <a:lstStyle/>
          <a:p>
            <a:r>
              <a:rPr lang="en-US" dirty="0"/>
              <a:t>Lexicon Tab in the Index</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20</a:t>
            </a:fld>
            <a:endParaRPr lang="en-US" dirty="0"/>
          </a:p>
        </p:txBody>
      </p:sp>
      <p:sp>
        <p:nvSpPr>
          <p:cNvPr id="5" name="5-Point Star 4"/>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768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Transition to MBE Requires Trust by Management and Practitioners</a:t>
            </a:r>
          </a:p>
        </p:txBody>
      </p:sp>
      <p:sp>
        <p:nvSpPr>
          <p:cNvPr id="3" name="Content Placeholder 2"/>
          <p:cNvSpPr>
            <a:spLocks noGrp="1"/>
          </p:cNvSpPr>
          <p:nvPr>
            <p:ph idx="1"/>
          </p:nvPr>
        </p:nvSpPr>
        <p:spPr/>
        <p:txBody>
          <a:bodyPr/>
          <a:lstStyle/>
          <a:p>
            <a:pPr>
              <a:spcAft>
                <a:spcPts val="600"/>
              </a:spcAft>
            </a:pPr>
            <a:r>
              <a:rPr lang="en-US" sz="2400" dirty="0"/>
              <a:t>MBE is a paradigm shift: a fundamental change in approach or underlying assumptions</a:t>
            </a:r>
          </a:p>
          <a:p>
            <a:pPr>
              <a:spcAft>
                <a:spcPts val="600"/>
              </a:spcAft>
            </a:pPr>
            <a:r>
              <a:rPr lang="en-US" sz="2400" dirty="0"/>
              <a:t>The transition to an MBE requires trust in your models and the associated digital data sets.  The aims of digital engineering, digital enterprise, MBE, automation, etc. are unachievable without comprehensive trust in the models.</a:t>
            </a:r>
          </a:p>
          <a:p>
            <a:pPr>
              <a:spcAft>
                <a:spcPts val="600"/>
              </a:spcAft>
            </a:pPr>
            <a:r>
              <a:rPr lang="en-US" sz="2400" dirty="0"/>
              <a:t>This is especially true in the NSE, where change in the Product Realization Process is antithetical. </a:t>
            </a:r>
          </a:p>
          <a:p>
            <a:pPr>
              <a:spcAft>
                <a:spcPts val="600"/>
              </a:spcAft>
            </a:pPr>
            <a:r>
              <a:rPr lang="en-US" sz="2400" dirty="0"/>
              <a:t>To that end, the MBE Index emphasizes the notion of trust.  Indeed, it weaves concepts related to trust throughout its assertions.  Those assertions are founded on the following ‘Trust Framework’ that applies to a model, dataset, or any other artifact.</a:t>
            </a:r>
          </a:p>
          <a:p>
            <a:endParaRPr lang="en-US" dirty="0"/>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21</a:t>
            </a:fld>
            <a:endParaRPr lang="en-US" dirty="0"/>
          </a:p>
        </p:txBody>
      </p:sp>
      <p:sp>
        <p:nvSpPr>
          <p:cNvPr id="5" name="5-Point Star 4"/>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919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NSE’s MBE Trust Framework</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22</a:t>
            </a:fld>
            <a:endParaRPr lang="en-US" dirty="0"/>
          </a:p>
        </p:txBody>
      </p:sp>
      <p:pic>
        <p:nvPicPr>
          <p:cNvPr id="6" name="Content Placeholder 4">
            <a:extLst>
              <a:ext uri="{FF2B5EF4-FFF2-40B4-BE49-F238E27FC236}">
                <a16:creationId xmlns="" xmlns:a16="http://schemas.microsoft.com/office/drawing/2014/main" id="{C8574F0B-88AF-40D2-9703-9A4A582C7284}"/>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285297" y="1318660"/>
            <a:ext cx="5505650" cy="49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6771" y="1318660"/>
            <a:ext cx="5668525" cy="5016758"/>
          </a:xfrm>
          <a:prstGeom prst="rect">
            <a:avLst/>
          </a:prstGeom>
        </p:spPr>
        <p:txBody>
          <a:bodyPr wrap="square">
            <a:spAutoFit/>
          </a:bodyPr>
          <a:lstStyle/>
          <a:p>
            <a:pPr marL="688975" indent="-688975">
              <a:spcBef>
                <a:spcPts val="0"/>
              </a:spcBef>
              <a:spcAft>
                <a:spcPts val="0"/>
              </a:spcAft>
            </a:pPr>
            <a:r>
              <a:rPr lang="en-US" sz="1600" b="1" dirty="0">
                <a:ea typeface="MS Mincho" panose="02020609040205080304" pitchFamily="49" charset="-128"/>
                <a:cs typeface="Times New Roman" panose="02020603050405020304" pitchFamily="18" charset="0"/>
              </a:rPr>
              <a:t>Trusted</a:t>
            </a:r>
            <a:r>
              <a:rPr lang="en-US" sz="1600" dirty="0">
                <a:ea typeface="MS Mincho" panose="02020609040205080304" pitchFamily="49" charset="-128"/>
                <a:cs typeface="Times New Roman" panose="02020603050405020304" pitchFamily="18" charset="0"/>
              </a:rPr>
              <a:t>:	Regarded with confidence, and concurrently being certified, authorized, and authenticated.</a:t>
            </a:r>
          </a:p>
          <a:p>
            <a:pPr>
              <a:spcBef>
                <a:spcPts val="0"/>
              </a:spcBef>
              <a:spcAft>
                <a:spcPts val="0"/>
              </a:spcAft>
            </a:pPr>
            <a:endParaRPr lang="en-US" sz="1600" dirty="0">
              <a:ea typeface="MS Mincho" panose="02020609040205080304" pitchFamily="49" charset="-128"/>
              <a:cs typeface="Times New Roman" panose="02020603050405020304" pitchFamily="18" charset="0"/>
            </a:endParaRPr>
          </a:p>
          <a:p>
            <a:pPr marL="225425" lvl="2">
              <a:spcBef>
                <a:spcPts val="0"/>
              </a:spcBef>
              <a:spcAft>
                <a:spcPts val="0"/>
              </a:spcAft>
            </a:pPr>
            <a:r>
              <a:rPr lang="en-US" sz="1600" b="1" dirty="0">
                <a:ea typeface="MS Mincho" panose="02020609040205080304" pitchFamily="49" charset="-128"/>
                <a:cs typeface="Times New Roman" panose="02020603050405020304" pitchFamily="18" charset="0"/>
              </a:rPr>
              <a:t>Authenticated</a:t>
            </a:r>
            <a:r>
              <a:rPr lang="en-US" sz="1600" dirty="0">
                <a:ea typeface="MS Mincho" panose="02020609040205080304" pitchFamily="49" charset="-128"/>
                <a:cs typeface="Times New Roman" panose="02020603050405020304" pitchFamily="18" charset="0"/>
              </a:rPr>
              <a:t>: Proven to be genuine as issued by its originator.</a:t>
            </a:r>
          </a:p>
          <a:p>
            <a:pPr marL="1312863" lvl="2" indent="-796925">
              <a:spcBef>
                <a:spcPts val="0"/>
              </a:spcBef>
              <a:spcAft>
                <a:spcPts val="0"/>
              </a:spcAft>
              <a:tabLst>
                <a:tab pos="1600200" algn="l"/>
              </a:tabLst>
            </a:pPr>
            <a:r>
              <a:rPr lang="en-US" sz="1600" b="1" dirty="0">
                <a:ea typeface="MS Mincho" panose="02020609040205080304" pitchFamily="49" charset="-128"/>
                <a:cs typeface="Times New Roman" panose="02020603050405020304" pitchFamily="18" charset="0"/>
              </a:rPr>
              <a:t>Signed</a:t>
            </a:r>
            <a:r>
              <a:rPr lang="en-US" sz="1600" dirty="0">
                <a:ea typeface="MS Mincho" panose="02020609040205080304" pitchFamily="49" charset="-128"/>
                <a:cs typeface="Times New Roman" panose="02020603050405020304" pitchFamily="18" charset="0"/>
              </a:rPr>
              <a:t>: </a:t>
            </a:r>
            <a:r>
              <a:rPr lang="en-US" sz="1600" dirty="0" smtClean="0">
                <a:ea typeface="MS Mincho" panose="02020609040205080304" pitchFamily="49" charset="-128"/>
                <a:cs typeface="Times New Roman" panose="02020603050405020304" pitchFamily="18" charset="0"/>
              </a:rPr>
              <a:t>Authenticity </a:t>
            </a:r>
            <a:r>
              <a:rPr lang="en-US" sz="1600" dirty="0">
                <a:ea typeface="MS Mincho" panose="02020609040205080304" pitchFamily="49" charset="-128"/>
                <a:cs typeface="Times New Roman" panose="02020603050405020304" pitchFamily="18" charset="0"/>
              </a:rPr>
              <a:t>of originator cannot be repudiated.</a:t>
            </a:r>
          </a:p>
          <a:p>
            <a:pPr marL="1312863" lvl="2" indent="-796925">
              <a:spcBef>
                <a:spcPts val="0"/>
              </a:spcBef>
              <a:spcAft>
                <a:spcPts val="0"/>
              </a:spcAft>
              <a:tabLst>
                <a:tab pos="1600200" algn="l"/>
              </a:tabLst>
            </a:pPr>
            <a:r>
              <a:rPr lang="en-US" sz="1600" b="1" dirty="0">
                <a:ea typeface="MS Mincho" panose="02020609040205080304" pitchFamily="49" charset="-128"/>
                <a:cs typeface="Times New Roman" panose="02020603050405020304" pitchFamily="18" charset="0"/>
              </a:rPr>
              <a:t>Traceable</a:t>
            </a:r>
            <a:r>
              <a:rPr lang="en-US" sz="1600" dirty="0">
                <a:ea typeface="MS Mincho" panose="02020609040205080304" pitchFamily="49" charset="-128"/>
                <a:cs typeface="Times New Roman" panose="02020603050405020304" pitchFamily="18" charset="0"/>
              </a:rPr>
              <a:t>: </a:t>
            </a:r>
            <a:r>
              <a:rPr lang="en-US" sz="1600" dirty="0" smtClean="0">
                <a:ea typeface="MS Mincho" panose="02020609040205080304" pitchFamily="49" charset="-128"/>
                <a:cs typeface="Times New Roman" panose="02020603050405020304" pitchFamily="18" charset="0"/>
              </a:rPr>
              <a:t>The </a:t>
            </a:r>
            <a:r>
              <a:rPr lang="en-US" sz="1600" dirty="0">
                <a:ea typeface="MS Mincho" panose="02020609040205080304" pitchFamily="49" charset="-128"/>
                <a:cs typeface="Times New Roman" panose="02020603050405020304" pitchFamily="18" charset="0"/>
              </a:rPr>
              <a:t>ability to find the authoritative source of a given fact</a:t>
            </a:r>
          </a:p>
          <a:p>
            <a:pPr lvl="1" indent="-231775">
              <a:spcBef>
                <a:spcPts val="0"/>
              </a:spcBef>
              <a:spcAft>
                <a:spcPts val="0"/>
              </a:spcAft>
            </a:pPr>
            <a:r>
              <a:rPr lang="en-US" sz="1600" b="1" dirty="0">
                <a:ea typeface="MS Mincho" panose="02020609040205080304" pitchFamily="49" charset="-128"/>
                <a:cs typeface="Times New Roman" panose="02020603050405020304" pitchFamily="18" charset="0"/>
              </a:rPr>
              <a:t>Authorized</a:t>
            </a:r>
            <a:r>
              <a:rPr lang="en-US" sz="1600" dirty="0">
                <a:ea typeface="MS Mincho" panose="02020609040205080304" pitchFamily="49" charset="-128"/>
                <a:cs typeface="Times New Roman" panose="02020603050405020304" pitchFamily="18" charset="0"/>
              </a:rPr>
              <a:t>: Approved by an authority for use in a </a:t>
            </a:r>
            <a:r>
              <a:rPr lang="en-US" sz="1600" dirty="0" smtClean="0">
                <a:ea typeface="MS Mincho" panose="02020609040205080304" pitchFamily="49" charset="-128"/>
                <a:cs typeface="Times New Roman" panose="02020603050405020304" pitchFamily="18" charset="0"/>
              </a:rPr>
              <a:t>lifecycle activity</a:t>
            </a:r>
            <a:r>
              <a:rPr lang="en-US" sz="1600" dirty="0">
                <a:ea typeface="MS Mincho" panose="02020609040205080304" pitchFamily="49" charset="-128"/>
                <a:cs typeface="Times New Roman" panose="02020603050405020304" pitchFamily="18" charset="0"/>
              </a:rPr>
              <a:t>.</a:t>
            </a:r>
          </a:p>
          <a:p>
            <a:pPr marL="457200" lvl="2" indent="-231775">
              <a:spcBef>
                <a:spcPts val="0"/>
              </a:spcBef>
              <a:spcAft>
                <a:spcPts val="0"/>
              </a:spcAft>
            </a:pPr>
            <a:r>
              <a:rPr lang="en-US" sz="1600" b="1" dirty="0">
                <a:ea typeface="MS Mincho" panose="02020609040205080304" pitchFamily="49" charset="-128"/>
                <a:cs typeface="Times New Roman" panose="02020603050405020304" pitchFamily="18" charset="0"/>
              </a:rPr>
              <a:t>Certified</a:t>
            </a:r>
            <a:r>
              <a:rPr lang="en-US" sz="1600" dirty="0">
                <a:ea typeface="MS Mincho" panose="02020609040205080304" pitchFamily="49" charset="-128"/>
                <a:cs typeface="Times New Roman" panose="02020603050405020304" pitchFamily="18" charset="0"/>
              </a:rPr>
              <a:t>: Guaranteed to conform to protocols.</a:t>
            </a:r>
          </a:p>
          <a:p>
            <a:pPr marL="461963" lvl="3">
              <a:spcBef>
                <a:spcPts val="0"/>
              </a:spcBef>
              <a:spcAft>
                <a:spcPts val="0"/>
              </a:spcAft>
              <a:tabLst>
                <a:tab pos="1485900" algn="l"/>
              </a:tabLst>
            </a:pPr>
            <a:r>
              <a:rPr lang="en-US" sz="1600" b="1" dirty="0">
                <a:ea typeface="MS Mincho" panose="02020609040205080304" pitchFamily="49" charset="-128"/>
                <a:cs typeface="Times New Roman" panose="02020603050405020304" pitchFamily="18" charset="0"/>
              </a:rPr>
              <a:t>Validated</a:t>
            </a:r>
            <a:r>
              <a:rPr lang="en-US" sz="1600" dirty="0">
                <a:ea typeface="MS Mincho" panose="02020609040205080304" pitchFamily="49" charset="-128"/>
                <a:cs typeface="Times New Roman" panose="02020603050405020304" pitchFamily="18" charset="0"/>
              </a:rPr>
              <a:t>: </a:t>
            </a:r>
            <a:r>
              <a:rPr lang="en-US" sz="1600" dirty="0" smtClean="0">
                <a:ea typeface="MS Mincho" panose="02020609040205080304" pitchFamily="49" charset="-128"/>
                <a:cs typeface="Times New Roman" panose="02020603050405020304" pitchFamily="18" charset="0"/>
              </a:rPr>
              <a:t>Assured </a:t>
            </a:r>
            <a:r>
              <a:rPr lang="en-US" sz="1600" dirty="0">
                <a:ea typeface="MS Mincho" panose="02020609040205080304" pitchFamily="49" charset="-128"/>
                <a:cs typeface="Times New Roman" panose="02020603050405020304" pitchFamily="18" charset="0"/>
              </a:rPr>
              <a:t>to satisfy intent.</a:t>
            </a:r>
          </a:p>
          <a:p>
            <a:pPr marL="461963" lvl="3">
              <a:spcBef>
                <a:spcPts val="0"/>
              </a:spcBef>
              <a:spcAft>
                <a:spcPts val="0"/>
              </a:spcAft>
              <a:tabLst>
                <a:tab pos="1485900" algn="l"/>
              </a:tabLst>
            </a:pPr>
            <a:r>
              <a:rPr lang="en-US" sz="1600" b="1" dirty="0">
                <a:ea typeface="MS Mincho" panose="02020609040205080304" pitchFamily="49" charset="-128"/>
                <a:cs typeface="Times New Roman" panose="02020603050405020304" pitchFamily="18" charset="0"/>
              </a:rPr>
              <a:t>Verified</a:t>
            </a:r>
            <a:r>
              <a:rPr lang="en-US" sz="1600" dirty="0">
                <a:ea typeface="MS Mincho" panose="02020609040205080304" pitchFamily="49" charset="-128"/>
                <a:cs typeface="Times New Roman" panose="02020603050405020304" pitchFamily="18" charset="0"/>
              </a:rPr>
              <a:t>: </a:t>
            </a:r>
            <a:r>
              <a:rPr lang="en-US" sz="1600" dirty="0" smtClean="0">
                <a:ea typeface="MS Mincho" panose="02020609040205080304" pitchFamily="49" charset="-128"/>
                <a:cs typeface="Times New Roman" panose="02020603050405020304" pitchFamily="18" charset="0"/>
              </a:rPr>
              <a:t>Assured </a:t>
            </a:r>
            <a:r>
              <a:rPr lang="en-US" sz="1600" dirty="0">
                <a:ea typeface="MS Mincho" panose="02020609040205080304" pitchFamily="49" charset="-128"/>
                <a:cs typeface="Times New Roman" panose="02020603050405020304" pitchFamily="18" charset="0"/>
              </a:rPr>
              <a:t>to satisfy requirements.</a:t>
            </a:r>
          </a:p>
          <a:p>
            <a:pPr marL="1312863" lvl="3" indent="-850900">
              <a:spcBef>
                <a:spcPts val="0"/>
              </a:spcBef>
              <a:spcAft>
                <a:spcPts val="0"/>
              </a:spcAft>
              <a:tabLst>
                <a:tab pos="1485900" algn="l"/>
              </a:tabLst>
            </a:pPr>
            <a:r>
              <a:rPr lang="en-US" sz="1600" b="1" dirty="0" smtClean="0">
                <a:ea typeface="MS Mincho" panose="02020609040205080304" pitchFamily="49" charset="-128"/>
                <a:cs typeface="Times New Roman" panose="02020603050405020304" pitchFamily="18" charset="0"/>
              </a:rPr>
              <a:t>Versioned</a:t>
            </a:r>
            <a:r>
              <a:rPr lang="en-US" sz="1600" dirty="0" smtClean="0">
                <a:ea typeface="MS Mincho" panose="02020609040205080304" pitchFamily="49" charset="-128"/>
                <a:cs typeface="Times New Roman" panose="02020603050405020304" pitchFamily="18" charset="0"/>
              </a:rPr>
              <a:t>: Successive </a:t>
            </a:r>
            <a:r>
              <a:rPr lang="en-US" sz="1600" dirty="0">
                <a:ea typeface="MS Mincho" panose="02020609040205080304" pitchFamily="49" charset="-128"/>
                <a:cs typeface="Times New Roman" panose="02020603050405020304" pitchFamily="18" charset="0"/>
              </a:rPr>
              <a:t>revisions are stored and sequentially identified.</a:t>
            </a:r>
          </a:p>
          <a:p>
            <a:pPr>
              <a:spcBef>
                <a:spcPts val="0"/>
              </a:spcBef>
              <a:spcAft>
                <a:spcPts val="0"/>
              </a:spcAft>
            </a:pPr>
            <a:endParaRPr lang="en-US" sz="1600" dirty="0">
              <a:ea typeface="MS Mincho" panose="02020609040205080304" pitchFamily="49" charset="-128"/>
              <a:cs typeface="Times New Roman" panose="02020603050405020304" pitchFamily="18" charset="0"/>
            </a:endParaRPr>
          </a:p>
          <a:p>
            <a:pPr>
              <a:spcBef>
                <a:spcPts val="0"/>
              </a:spcBef>
              <a:spcAft>
                <a:spcPts val="0"/>
              </a:spcAft>
            </a:pPr>
            <a:r>
              <a:rPr lang="en-US" sz="1600" dirty="0">
                <a:ea typeface="MS Mincho" panose="02020609040205080304" pitchFamily="49" charset="-128"/>
                <a:cs typeface="Times New Roman" panose="02020603050405020304" pitchFamily="18" charset="0"/>
              </a:rPr>
              <a:t>Factors that increased confidence:</a:t>
            </a:r>
          </a:p>
          <a:p>
            <a:pPr marL="225425">
              <a:spcBef>
                <a:spcPts val="0"/>
              </a:spcBef>
              <a:spcAft>
                <a:spcPts val="0"/>
              </a:spcAft>
            </a:pPr>
            <a:r>
              <a:rPr lang="en-US" sz="1600" b="1" dirty="0">
                <a:ea typeface="MS Mincho" panose="02020609040205080304" pitchFamily="49" charset="-128"/>
                <a:cs typeface="Times New Roman" panose="02020603050405020304" pitchFamily="18" charset="0"/>
              </a:rPr>
              <a:t>Required</a:t>
            </a:r>
            <a:r>
              <a:rPr lang="en-US" sz="1600" dirty="0">
                <a:ea typeface="MS Mincho" panose="02020609040205080304" pitchFamily="49" charset="-128"/>
                <a:cs typeface="Times New Roman" panose="02020603050405020304" pitchFamily="18" charset="0"/>
              </a:rPr>
              <a:t>: Mandated by some authority.</a:t>
            </a:r>
          </a:p>
          <a:p>
            <a:pPr marL="225425">
              <a:spcBef>
                <a:spcPts val="0"/>
              </a:spcBef>
              <a:spcAft>
                <a:spcPts val="0"/>
              </a:spcAft>
            </a:pPr>
            <a:r>
              <a:rPr lang="en-US" sz="1600" b="1" dirty="0">
                <a:ea typeface="MS Mincho" panose="02020609040205080304" pitchFamily="49" charset="-128"/>
                <a:cs typeface="Times New Roman" panose="02020603050405020304" pitchFamily="18" charset="0"/>
              </a:rPr>
              <a:t>Specified</a:t>
            </a:r>
            <a:r>
              <a:rPr lang="en-US" sz="1600" dirty="0">
                <a:ea typeface="MS Mincho" panose="02020609040205080304" pitchFamily="49" charset="-128"/>
                <a:cs typeface="Times New Roman" panose="02020603050405020304" pitchFamily="18" charset="0"/>
              </a:rPr>
              <a:t>: Defined to minimally-sufficient detail.</a:t>
            </a:r>
          </a:p>
          <a:p>
            <a:pPr marL="225425"/>
            <a:r>
              <a:rPr lang="en-US" sz="1600" b="1" dirty="0">
                <a:ea typeface="MS Mincho" panose="02020609040205080304" pitchFamily="49" charset="-128"/>
              </a:rPr>
              <a:t>Recorded</a:t>
            </a:r>
            <a:r>
              <a:rPr lang="en-US" sz="1600" dirty="0">
                <a:ea typeface="MS Mincho" panose="02020609040205080304" pitchFamily="49" charset="-128"/>
              </a:rPr>
              <a:t>: Permanently documented for future reference.</a:t>
            </a:r>
            <a:endParaRPr lang="en-US" sz="1600" dirty="0"/>
          </a:p>
          <a:p>
            <a:pPr>
              <a:spcBef>
                <a:spcPts val="0"/>
              </a:spcBef>
              <a:spcAft>
                <a:spcPts val="0"/>
              </a:spcAft>
            </a:pPr>
            <a:endParaRPr lang="en-US" sz="1600" dirty="0"/>
          </a:p>
        </p:txBody>
      </p:sp>
      <p:sp>
        <p:nvSpPr>
          <p:cNvPr id="3" name="TextBox 2"/>
          <p:cNvSpPr txBox="1"/>
          <p:nvPr/>
        </p:nvSpPr>
        <p:spPr>
          <a:xfrm>
            <a:off x="7322148" y="5742793"/>
            <a:ext cx="712118" cy="276999"/>
          </a:xfrm>
          <a:prstGeom prst="rect">
            <a:avLst/>
          </a:prstGeom>
          <a:solidFill>
            <a:schemeClr val="bg1"/>
          </a:solidFill>
        </p:spPr>
        <p:txBody>
          <a:bodyPr wrap="none" lIns="0" tIns="0" rIns="0" bIns="0" rtlCol="0" anchor="ctr" anchorCtr="0">
            <a:spAutoFit/>
          </a:bodyPr>
          <a:lstStyle/>
          <a:p>
            <a:pPr algn="ctr"/>
            <a:r>
              <a:rPr lang="en-US" b="1" dirty="0" smtClean="0">
                <a:solidFill>
                  <a:schemeClr val="accent1">
                    <a:lumMod val="75000"/>
                  </a:schemeClr>
                </a:solidFill>
              </a:rPr>
              <a:t>Trusted</a:t>
            </a:r>
            <a:endParaRPr lang="en-US" b="1" dirty="0">
              <a:solidFill>
                <a:schemeClr val="accent1">
                  <a:lumMod val="75000"/>
                </a:schemeClr>
              </a:solidFill>
            </a:endParaRPr>
          </a:p>
        </p:txBody>
      </p:sp>
      <p:sp>
        <p:nvSpPr>
          <p:cNvPr id="7" name="TextBox 6"/>
          <p:cNvSpPr txBox="1"/>
          <p:nvPr/>
        </p:nvSpPr>
        <p:spPr>
          <a:xfrm>
            <a:off x="6729871" y="2820557"/>
            <a:ext cx="823944" cy="276999"/>
          </a:xfrm>
          <a:prstGeom prst="rect">
            <a:avLst/>
          </a:prstGeom>
          <a:solidFill>
            <a:schemeClr val="bg1"/>
          </a:solidFill>
        </p:spPr>
        <p:txBody>
          <a:bodyPr wrap="none" lIns="0" tIns="0" rIns="0" bIns="0" rtlCol="0" anchor="ctr" anchorCtr="0">
            <a:spAutoFit/>
          </a:bodyPr>
          <a:lstStyle/>
          <a:p>
            <a:pPr algn="ctr"/>
            <a:r>
              <a:rPr lang="en-US" b="1" dirty="0" smtClean="0">
                <a:solidFill>
                  <a:schemeClr val="accent1">
                    <a:lumMod val="75000"/>
                  </a:schemeClr>
                </a:solidFill>
              </a:rPr>
              <a:t>Certified</a:t>
            </a:r>
            <a:endParaRPr lang="en-US" b="1" dirty="0">
              <a:solidFill>
                <a:schemeClr val="accent1">
                  <a:lumMod val="75000"/>
                </a:schemeClr>
              </a:solidFill>
            </a:endParaRPr>
          </a:p>
        </p:txBody>
      </p:sp>
      <p:sp>
        <p:nvSpPr>
          <p:cNvPr id="8" name="TextBox 7"/>
          <p:cNvSpPr txBox="1"/>
          <p:nvPr/>
        </p:nvSpPr>
        <p:spPr>
          <a:xfrm>
            <a:off x="6701209" y="4378195"/>
            <a:ext cx="881268" cy="230832"/>
          </a:xfrm>
          <a:prstGeom prst="rect">
            <a:avLst/>
          </a:prstGeom>
          <a:solidFill>
            <a:schemeClr val="bg1"/>
          </a:solidFill>
        </p:spPr>
        <p:txBody>
          <a:bodyPr wrap="none" lIns="0" tIns="0" rIns="0" bIns="0" rtlCol="0" anchor="ctr" anchorCtr="0">
            <a:spAutoFit/>
          </a:bodyPr>
          <a:lstStyle/>
          <a:p>
            <a:pPr algn="ctr"/>
            <a:r>
              <a:rPr lang="en-US" sz="1500" b="1" dirty="0" smtClean="0">
                <a:solidFill>
                  <a:schemeClr val="accent1">
                    <a:lumMod val="75000"/>
                  </a:schemeClr>
                </a:solidFill>
              </a:rPr>
              <a:t>Authorized</a:t>
            </a:r>
            <a:endParaRPr lang="en-US" sz="1500" b="1" dirty="0">
              <a:solidFill>
                <a:schemeClr val="accent1">
                  <a:lumMod val="75000"/>
                </a:schemeClr>
              </a:solidFill>
            </a:endParaRPr>
          </a:p>
        </p:txBody>
      </p:sp>
      <p:sp>
        <p:nvSpPr>
          <p:cNvPr id="9" name="TextBox 8"/>
          <p:cNvSpPr txBox="1"/>
          <p:nvPr/>
        </p:nvSpPr>
        <p:spPr>
          <a:xfrm>
            <a:off x="7845256" y="4020618"/>
            <a:ext cx="1135824" cy="230832"/>
          </a:xfrm>
          <a:prstGeom prst="rect">
            <a:avLst/>
          </a:prstGeom>
          <a:solidFill>
            <a:schemeClr val="bg1"/>
          </a:solidFill>
        </p:spPr>
        <p:txBody>
          <a:bodyPr wrap="none" lIns="0" tIns="0" rIns="0" bIns="0" rtlCol="0" anchor="ctr" anchorCtr="0">
            <a:spAutoFit/>
          </a:bodyPr>
          <a:lstStyle/>
          <a:p>
            <a:pPr algn="ctr"/>
            <a:r>
              <a:rPr lang="en-US" sz="1450" b="1" dirty="0" smtClean="0">
                <a:solidFill>
                  <a:schemeClr val="accent1">
                    <a:lumMod val="75000"/>
                  </a:schemeClr>
                </a:solidFill>
              </a:rPr>
              <a:t>Authenticated</a:t>
            </a:r>
            <a:endParaRPr lang="en-US" sz="1450" b="1" dirty="0">
              <a:solidFill>
                <a:schemeClr val="accent1">
                  <a:lumMod val="75000"/>
                </a:schemeClr>
              </a:solidFill>
            </a:endParaRPr>
          </a:p>
        </p:txBody>
      </p:sp>
      <p:sp>
        <p:nvSpPr>
          <p:cNvPr id="10" name="5-Point Star 9"/>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794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Development</a:t>
            </a:r>
          </a:p>
        </p:txBody>
      </p:sp>
      <p:sp>
        <p:nvSpPr>
          <p:cNvPr id="3" name="Content Placeholder 2"/>
          <p:cNvSpPr>
            <a:spLocks noGrp="1"/>
          </p:cNvSpPr>
          <p:nvPr>
            <p:ph idx="1"/>
          </p:nvPr>
        </p:nvSpPr>
        <p:spPr>
          <a:xfrm>
            <a:off x="711961" y="990600"/>
            <a:ext cx="10870439" cy="5088468"/>
          </a:xfrm>
        </p:spPr>
        <p:txBody>
          <a:bodyPr/>
          <a:lstStyle/>
          <a:p>
            <a:r>
              <a:rPr lang="en-US" dirty="0"/>
              <a:t>KCNSC Baseline -&gt; NSE’s MBE Committee Index Task Team -&gt; NSE Release </a:t>
            </a:r>
          </a:p>
          <a:p>
            <a:pPr lvl="1">
              <a:buFont typeface="Arial" panose="020B0604020202020204" pitchFamily="34" charset="0"/>
              <a:buChar char="•"/>
            </a:pPr>
            <a:r>
              <a:rPr lang="en-US" dirty="0"/>
              <a:t>Winter 2019 - 4 day face to face kickoff</a:t>
            </a:r>
          </a:p>
          <a:p>
            <a:pPr lvl="2">
              <a:buFont typeface="Wingdings" panose="05000000000000000000" pitchFamily="2" charset="2"/>
              <a:buChar char="Ø"/>
            </a:pPr>
            <a:r>
              <a:rPr lang="en-US" dirty="0"/>
              <a:t>3-4 hour long follow-on meetings per week</a:t>
            </a:r>
          </a:p>
          <a:p>
            <a:pPr lvl="1">
              <a:buFont typeface="Arial" panose="020B0604020202020204" pitchFamily="34" charset="0"/>
              <a:buChar char="•"/>
            </a:pPr>
            <a:r>
              <a:rPr lang="en-US" dirty="0"/>
              <a:t>Spring &amp; Summer 2019 - Draft releases for peer review</a:t>
            </a:r>
          </a:p>
          <a:p>
            <a:pPr lvl="2">
              <a:buFont typeface="Wingdings" panose="05000000000000000000" pitchFamily="2" charset="2"/>
              <a:buChar char="Ø"/>
            </a:pPr>
            <a:r>
              <a:rPr lang="en-US" dirty="0"/>
              <a:t>Weekly meetings to compile and incorporate peer comments</a:t>
            </a:r>
          </a:p>
          <a:p>
            <a:pPr lvl="1">
              <a:buFont typeface="Arial" panose="020B0604020202020204" pitchFamily="34" charset="0"/>
              <a:buChar char="•"/>
            </a:pPr>
            <a:r>
              <a:rPr lang="en-US" dirty="0"/>
              <a:t>Fall 2019 - Release with peer review comments </a:t>
            </a:r>
          </a:p>
          <a:p>
            <a:pPr lvl="2">
              <a:buFont typeface="Wingdings" panose="05000000000000000000" pitchFamily="2" charset="2"/>
              <a:buChar char="Ø"/>
            </a:pPr>
            <a:r>
              <a:rPr lang="en-US" dirty="0"/>
              <a:t>Beta Testing projects</a:t>
            </a:r>
          </a:p>
          <a:p>
            <a:pPr lvl="1">
              <a:buFont typeface="Arial" panose="020B0604020202020204" pitchFamily="34" charset="0"/>
              <a:buChar char="•"/>
            </a:pPr>
            <a:r>
              <a:rPr lang="en-US" dirty="0"/>
              <a:t>Spring 2020 Present to NIST MBE </a:t>
            </a:r>
            <a:r>
              <a:rPr lang="en-US" dirty="0" smtClean="0"/>
              <a:t>Summit</a:t>
            </a:r>
          </a:p>
          <a:p>
            <a:pPr lvl="2">
              <a:buFont typeface="Wingdings" panose="05000000000000000000" pitchFamily="2" charset="2"/>
              <a:buChar char="Ø"/>
            </a:pPr>
            <a:r>
              <a:rPr lang="en-US" dirty="0" smtClean="0"/>
              <a:t>Expand scope</a:t>
            </a:r>
          </a:p>
          <a:p>
            <a:r>
              <a:rPr lang="en-US" dirty="0" smtClean="0"/>
              <a:t>Current </a:t>
            </a:r>
            <a:r>
              <a:rPr lang="en-US" dirty="0"/>
              <a:t>Implementations:</a:t>
            </a:r>
          </a:p>
          <a:p>
            <a:pPr lvl="1">
              <a:buFont typeface="Arial" panose="020B0604020202020204" pitchFamily="34" charset="0"/>
              <a:buChar char="•"/>
            </a:pPr>
            <a:r>
              <a:rPr lang="en-US" dirty="0"/>
              <a:t>NNSA Model-Based Enterprise Transition – Initiative (MBET-I)</a:t>
            </a:r>
          </a:p>
          <a:p>
            <a:pPr lvl="2">
              <a:buFont typeface="Wingdings" panose="05000000000000000000" pitchFamily="2" charset="2"/>
              <a:buChar char="Ø"/>
            </a:pPr>
            <a:r>
              <a:rPr lang="en-US" dirty="0"/>
              <a:t>Program Manager Organizational Tool</a:t>
            </a:r>
          </a:p>
          <a:p>
            <a:pPr lvl="1">
              <a:buFont typeface="Arial" panose="020B0604020202020204" pitchFamily="34" charset="0"/>
              <a:buChar char="•"/>
            </a:pPr>
            <a:r>
              <a:rPr lang="en-US" dirty="0"/>
              <a:t>Ongoing Beta Testing at internal and external sites</a:t>
            </a:r>
          </a:p>
          <a:p>
            <a:pPr lvl="1">
              <a:buFont typeface="Arial" panose="020B0604020202020204" pitchFamily="34" charset="0"/>
              <a:buChar char="•"/>
            </a:pPr>
            <a:r>
              <a:rPr lang="en-US" dirty="0"/>
              <a:t>Initiated use at NSE Sites for planning and assessments</a:t>
            </a:r>
          </a:p>
          <a:p>
            <a:pPr lvl="1">
              <a:buFont typeface="Arial" panose="020B0604020202020204" pitchFamily="34" charset="0"/>
              <a:buChar char="•"/>
            </a:pPr>
            <a:r>
              <a:rPr lang="en-US" dirty="0"/>
              <a:t>Introduced to ASME MBE Standards Committee</a:t>
            </a:r>
          </a:p>
          <a:p>
            <a:pPr lvl="2">
              <a:buFont typeface="Wingdings" panose="05000000000000000000" pitchFamily="2" charset="2"/>
              <a:buChar char="Ø"/>
            </a:pPr>
            <a:r>
              <a:rPr lang="en-US" dirty="0"/>
              <a:t>Terms subcommittee leadership</a:t>
            </a:r>
          </a:p>
          <a:p>
            <a:pPr marL="0" indent="0">
              <a:buNone/>
            </a:pPr>
            <a:endParaRPr lang="en-US" sz="1800" dirty="0"/>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23</a:t>
            </a:fld>
            <a:endParaRPr lang="en-US" dirty="0"/>
          </a:p>
        </p:txBody>
      </p:sp>
      <p:sp>
        <p:nvSpPr>
          <p:cNvPr id="5" name="TextBox 4">
            <a:extLst>
              <a:ext uri="{FF2B5EF4-FFF2-40B4-BE49-F238E27FC236}">
                <a16:creationId xmlns="" xmlns:a16="http://schemas.microsoft.com/office/drawing/2014/main" id="{B136A8FE-A41C-4B31-937F-3E1E0E72EC24}"/>
              </a:ext>
            </a:extLst>
          </p:cNvPr>
          <p:cNvSpPr txBox="1"/>
          <p:nvPr/>
        </p:nvSpPr>
        <p:spPr>
          <a:xfrm>
            <a:off x="7467600" y="3417300"/>
            <a:ext cx="4373314"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60325" lvl="1" indent="-4763"/>
            <a:r>
              <a:rPr lang="en-US" dirty="0"/>
              <a:t>DOE Representatives From:</a:t>
            </a:r>
          </a:p>
          <a:p>
            <a:pPr marL="341312" lvl="1" indent="-285750">
              <a:buFont typeface="Arial" panose="020B0604020202020204" pitchFamily="34" charset="0"/>
              <a:buChar char="•"/>
            </a:pPr>
            <a:r>
              <a:rPr lang="en-US" dirty="0"/>
              <a:t>Kansas City National Security Campus</a:t>
            </a:r>
          </a:p>
          <a:p>
            <a:pPr marL="341312" lvl="1" indent="-285750">
              <a:buFont typeface="Arial" panose="020B0604020202020204" pitchFamily="34" charset="0"/>
              <a:buChar char="•"/>
            </a:pPr>
            <a:r>
              <a:rPr lang="en-US" dirty="0"/>
              <a:t>Lawrence Berkley Laboratory</a:t>
            </a:r>
          </a:p>
          <a:p>
            <a:pPr marL="341312" lvl="1" indent="-285750">
              <a:buFont typeface="Arial" panose="020B0604020202020204" pitchFamily="34" charset="0"/>
              <a:buChar char="•"/>
            </a:pPr>
            <a:r>
              <a:rPr lang="en-US" dirty="0"/>
              <a:t>Lawrence Livermore National Laboratory</a:t>
            </a:r>
          </a:p>
          <a:p>
            <a:pPr marL="341312" lvl="1" indent="-285750">
              <a:buFont typeface="Arial" panose="020B0604020202020204" pitchFamily="34" charset="0"/>
              <a:buChar char="•"/>
            </a:pPr>
            <a:r>
              <a:rPr lang="en-US" dirty="0"/>
              <a:t>Los Alamos National Laboratory</a:t>
            </a:r>
          </a:p>
          <a:p>
            <a:pPr marL="341312" lvl="1" indent="-285750">
              <a:buFont typeface="Arial" panose="020B0604020202020204" pitchFamily="34" charset="0"/>
              <a:buChar char="•"/>
            </a:pPr>
            <a:r>
              <a:rPr lang="en-US" dirty="0"/>
              <a:t>National Nuclear Security Administration </a:t>
            </a:r>
          </a:p>
          <a:p>
            <a:pPr marL="341312" lvl="1" indent="-285750">
              <a:buFont typeface="Arial" panose="020B0604020202020204" pitchFamily="34" charset="0"/>
              <a:buChar char="•"/>
            </a:pPr>
            <a:r>
              <a:rPr lang="en-US" dirty="0"/>
              <a:t>Naval Nuclear Laboratory</a:t>
            </a:r>
          </a:p>
          <a:p>
            <a:pPr marL="341312" lvl="1" indent="-285750">
              <a:buFont typeface="Arial" panose="020B0604020202020204" pitchFamily="34" charset="0"/>
              <a:buChar char="•"/>
            </a:pPr>
            <a:r>
              <a:rPr lang="en-US" dirty="0"/>
              <a:t>Sandia National Laboratory</a:t>
            </a:r>
          </a:p>
          <a:p>
            <a:pPr marL="341312" lvl="1" indent="-285750">
              <a:buFont typeface="Arial" panose="020B0604020202020204" pitchFamily="34" charset="0"/>
              <a:buChar char="•"/>
            </a:pPr>
            <a:r>
              <a:rPr lang="en-US" dirty="0"/>
              <a:t>Savannah </a:t>
            </a:r>
            <a:r>
              <a:rPr lang="en-US" dirty="0" smtClean="0"/>
              <a:t>River</a:t>
            </a:r>
          </a:p>
          <a:p>
            <a:r>
              <a:rPr lang="en-US" dirty="0" smtClean="0"/>
              <a:t>Peer Reviews from Industry Peers</a:t>
            </a:r>
            <a:endParaRPr lang="en-US" dirty="0"/>
          </a:p>
        </p:txBody>
      </p:sp>
      <p:sp>
        <p:nvSpPr>
          <p:cNvPr id="6" name="5-Point Star 5"/>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92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2ECD32-5FDF-426E-8C05-5C170C5F5A55}"/>
              </a:ext>
            </a:extLst>
          </p:cNvPr>
          <p:cNvSpPr>
            <a:spLocks noGrp="1"/>
          </p:cNvSpPr>
          <p:nvPr>
            <p:ph type="title"/>
          </p:nvPr>
        </p:nvSpPr>
        <p:spPr/>
        <p:txBody>
          <a:bodyPr/>
          <a:lstStyle/>
          <a:p>
            <a:r>
              <a:rPr lang="en-US" dirty="0"/>
              <a:t>Status and Way-forward</a:t>
            </a:r>
          </a:p>
        </p:txBody>
      </p:sp>
      <p:sp>
        <p:nvSpPr>
          <p:cNvPr id="5" name="Content Placeholder 4"/>
          <p:cNvSpPr>
            <a:spLocks noGrp="1"/>
          </p:cNvSpPr>
          <p:nvPr>
            <p:ph idx="1"/>
          </p:nvPr>
        </p:nvSpPr>
        <p:spPr>
          <a:xfrm>
            <a:off x="613255" y="1295399"/>
            <a:ext cx="11341677" cy="5088468"/>
          </a:xfrm>
        </p:spPr>
        <p:txBody>
          <a:bodyPr/>
          <a:lstStyle/>
          <a:p>
            <a:r>
              <a:rPr lang="en-US" sz="2400" dirty="0"/>
              <a:t>Work in Progress </a:t>
            </a:r>
          </a:p>
          <a:p>
            <a:r>
              <a:rPr lang="en-US" sz="2400" dirty="0"/>
              <a:t>Continue to </a:t>
            </a:r>
            <a:r>
              <a:rPr lang="en-US" sz="2400" b="1" dirty="0"/>
              <a:t>solicit peer review </a:t>
            </a:r>
            <a:r>
              <a:rPr lang="en-US" sz="2400" dirty="0"/>
              <a:t>and to obtain focus area validation </a:t>
            </a:r>
            <a:r>
              <a:rPr lang="en-US" sz="2400" dirty="0" smtClean="0"/>
              <a:t>&amp; improvements</a:t>
            </a:r>
            <a:r>
              <a:rPr lang="en-US" sz="2400" dirty="0"/>
              <a:t>. </a:t>
            </a:r>
          </a:p>
          <a:p>
            <a:r>
              <a:rPr lang="en-US" sz="2400" dirty="0"/>
              <a:t>Beta Testing: Conduct real and simulated assessments to confirm the content. </a:t>
            </a:r>
          </a:p>
          <a:p>
            <a:r>
              <a:rPr lang="en-US" sz="2400" dirty="0"/>
              <a:t>Prepare training curriculum. </a:t>
            </a:r>
          </a:p>
          <a:p>
            <a:r>
              <a:rPr lang="en-US" sz="2400" dirty="0"/>
              <a:t>Publish for NNSA, US Industry, and other government reuses. </a:t>
            </a:r>
          </a:p>
          <a:p>
            <a:r>
              <a:rPr lang="en-US" sz="2400" dirty="0"/>
              <a:t>Consider additional categories:</a:t>
            </a:r>
          </a:p>
          <a:p>
            <a:pPr lvl="1"/>
            <a:r>
              <a:rPr lang="en-US" sz="2000" dirty="0"/>
              <a:t>C0: System Engineering Activity and </a:t>
            </a:r>
          </a:p>
          <a:p>
            <a:pPr lvl="1"/>
            <a:r>
              <a:rPr lang="en-US" sz="2000" dirty="0"/>
              <a:t>C6: Service Activity </a:t>
            </a:r>
          </a:p>
          <a:p>
            <a:r>
              <a:rPr lang="en-US" sz="2400" dirty="0"/>
              <a:t>Refine the functional areas of electrical design and production support. </a:t>
            </a:r>
          </a:p>
          <a:p>
            <a:r>
              <a:rPr lang="en-US" sz="2400" dirty="0"/>
              <a:t>Continue to update as needed. </a:t>
            </a:r>
          </a:p>
          <a:p>
            <a:r>
              <a:rPr lang="en-US" sz="2400" dirty="0"/>
              <a:t>Consider more useable format for the assessment.</a:t>
            </a:r>
          </a:p>
          <a:p>
            <a:pPr marL="0" indent="0">
              <a:buNone/>
            </a:pPr>
            <a:endParaRPr lang="en-US" dirty="0"/>
          </a:p>
        </p:txBody>
      </p:sp>
      <p:sp>
        <p:nvSpPr>
          <p:cNvPr id="4" name="Slide Number Placeholder 3">
            <a:extLst>
              <a:ext uri="{FF2B5EF4-FFF2-40B4-BE49-F238E27FC236}">
                <a16:creationId xmlns="" xmlns:a16="http://schemas.microsoft.com/office/drawing/2014/main" id="{CD07C868-2110-42B8-96AE-98A4A421E7BA}"/>
              </a:ext>
            </a:extLst>
          </p:cNvPr>
          <p:cNvSpPr>
            <a:spLocks noGrp="1"/>
          </p:cNvSpPr>
          <p:nvPr>
            <p:ph type="sldNum" sz="quarter" idx="10"/>
          </p:nvPr>
        </p:nvSpPr>
        <p:spPr/>
        <p:txBody>
          <a:bodyPr/>
          <a:lstStyle/>
          <a:p>
            <a:pPr>
              <a:defRPr/>
            </a:pPr>
            <a:fld id="{C67A797E-2ADE-4901-BCDE-A8E6619F2DA3}" type="slidenum">
              <a:rPr lang="en-US" smtClean="0"/>
              <a:pPr>
                <a:defRPr/>
              </a:pPr>
              <a:t>24</a:t>
            </a:fld>
            <a:endParaRPr lang="en-US" dirty="0"/>
          </a:p>
        </p:txBody>
      </p:sp>
      <p:sp>
        <p:nvSpPr>
          <p:cNvPr id="3" name="Arrow: Striped Right 2">
            <a:extLst>
              <a:ext uri="{FF2B5EF4-FFF2-40B4-BE49-F238E27FC236}">
                <a16:creationId xmlns="" xmlns:a16="http://schemas.microsoft.com/office/drawing/2014/main" id="{103EF35A-C9CE-4772-BE52-7F5EAB35D286}"/>
              </a:ext>
            </a:extLst>
          </p:cNvPr>
          <p:cNvSpPr/>
          <p:nvPr/>
        </p:nvSpPr>
        <p:spPr>
          <a:xfrm>
            <a:off x="7978392" y="5043261"/>
            <a:ext cx="4109776" cy="1436914"/>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5-Point Star 5"/>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803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F5D8ED-D5E4-4BEC-ABA7-39BD7485803E}"/>
              </a:ext>
            </a:extLst>
          </p:cNvPr>
          <p:cNvSpPr>
            <a:spLocks noGrp="1"/>
          </p:cNvSpPr>
          <p:nvPr>
            <p:ph type="title"/>
          </p:nvPr>
        </p:nvSpPr>
        <p:spPr/>
        <p:txBody>
          <a:bodyPr/>
          <a:lstStyle/>
          <a:p>
            <a:r>
              <a:rPr lang="en-US" dirty="0"/>
              <a:t>Where can you get </a:t>
            </a:r>
            <a:r>
              <a:rPr lang="en-US" dirty="0" smtClean="0"/>
              <a:t>the latest WIP </a:t>
            </a:r>
            <a:r>
              <a:rPr lang="en-US" dirty="0"/>
              <a:t>Index?</a:t>
            </a:r>
          </a:p>
        </p:txBody>
      </p:sp>
      <p:sp>
        <p:nvSpPr>
          <p:cNvPr id="3" name="Content Placeholder 2">
            <a:extLst>
              <a:ext uri="{FF2B5EF4-FFF2-40B4-BE49-F238E27FC236}">
                <a16:creationId xmlns="" xmlns:a16="http://schemas.microsoft.com/office/drawing/2014/main" id="{22EB2E54-8740-42A0-8662-67CD6F78C674}"/>
              </a:ext>
            </a:extLst>
          </p:cNvPr>
          <p:cNvSpPr>
            <a:spLocks noGrp="1"/>
          </p:cNvSpPr>
          <p:nvPr>
            <p:ph idx="1"/>
          </p:nvPr>
        </p:nvSpPr>
        <p:spPr>
          <a:xfrm>
            <a:off x="613256" y="1295399"/>
            <a:ext cx="11134244" cy="5088468"/>
          </a:xfrm>
        </p:spPr>
        <p:txBody>
          <a:bodyPr/>
          <a:lstStyle/>
          <a:p>
            <a:r>
              <a:rPr lang="en-US" sz="2800" dirty="0" smtClean="0"/>
              <a:t>KCNSC’s </a:t>
            </a:r>
            <a:r>
              <a:rPr lang="en-US" sz="2800" dirty="0"/>
              <a:t>Web Exchange File Manager</a:t>
            </a:r>
          </a:p>
          <a:p>
            <a:pPr marL="0" indent="0">
              <a:buNone/>
            </a:pPr>
            <a:endParaRPr lang="en-US" sz="2400" u="sng" dirty="0">
              <a:hlinkClick r:id="rId2"/>
            </a:endParaRPr>
          </a:p>
          <a:p>
            <a:pPr marL="0" indent="0">
              <a:buNone/>
            </a:pPr>
            <a:r>
              <a:rPr lang="en-US" sz="2200" u="sng" dirty="0">
                <a:hlinkClick r:id="rId2"/>
              </a:rPr>
              <a:t>https://fmt.kcnsc.doe.gov/kcpfm/kcpfm_short.cgi?box=/.Dst9EMRmxucstVHi&amp;path=/&amp;cmd=list</a:t>
            </a:r>
            <a:endParaRPr lang="en-US" sz="2200" dirty="0"/>
          </a:p>
          <a:p>
            <a:endParaRPr lang="en-US" sz="2200" dirty="0"/>
          </a:p>
          <a:p>
            <a:r>
              <a:rPr lang="en-US" sz="2800" dirty="0"/>
              <a:t>Or via TinyURL</a:t>
            </a:r>
          </a:p>
          <a:p>
            <a:endParaRPr lang="en-US" sz="2400" dirty="0">
              <a:hlinkClick r:id="rId3"/>
            </a:endParaRPr>
          </a:p>
          <a:p>
            <a:pPr marL="0" indent="0">
              <a:buNone/>
            </a:pPr>
            <a:r>
              <a:rPr lang="en-US" sz="2400" dirty="0">
                <a:hlinkClick r:id="rId3"/>
              </a:rPr>
              <a:t>https://tinyurl.com/NSE-MBE-Maturity-Index</a:t>
            </a:r>
            <a:endParaRPr lang="en-US" sz="2400" dirty="0"/>
          </a:p>
          <a:p>
            <a:endParaRPr lang="en-US" sz="2400" dirty="0"/>
          </a:p>
        </p:txBody>
      </p:sp>
      <p:sp>
        <p:nvSpPr>
          <p:cNvPr id="4" name="Slide Number Placeholder 3">
            <a:extLst>
              <a:ext uri="{FF2B5EF4-FFF2-40B4-BE49-F238E27FC236}">
                <a16:creationId xmlns="" xmlns:a16="http://schemas.microsoft.com/office/drawing/2014/main" id="{AA941ED5-91C8-42B3-B546-3F880487573B}"/>
              </a:ext>
            </a:extLst>
          </p:cNvPr>
          <p:cNvSpPr>
            <a:spLocks noGrp="1"/>
          </p:cNvSpPr>
          <p:nvPr>
            <p:ph type="sldNum" sz="quarter" idx="10"/>
          </p:nvPr>
        </p:nvSpPr>
        <p:spPr/>
        <p:txBody>
          <a:bodyPr/>
          <a:lstStyle/>
          <a:p>
            <a:pPr>
              <a:defRPr/>
            </a:pPr>
            <a:fld id="{C67A797E-2ADE-4901-BCDE-A8E6619F2DA3}" type="slidenum">
              <a:rPr lang="en-US" smtClean="0"/>
              <a:pPr>
                <a:defRPr/>
              </a:pPr>
              <a:t>25</a:t>
            </a:fld>
            <a:endParaRPr lang="en-US" dirty="0"/>
          </a:p>
        </p:txBody>
      </p:sp>
      <p:sp>
        <p:nvSpPr>
          <p:cNvPr id="5" name="5-Point Star 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788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Backup</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26</a:t>
            </a:fld>
            <a:endParaRPr lang="en-US" dirty="0"/>
          </a:p>
        </p:txBody>
      </p:sp>
    </p:spTree>
    <p:extLst>
      <p:ext uri="{BB962C8B-B14F-4D97-AF65-F5344CB8AC3E}">
        <p14:creationId xmlns:p14="http://schemas.microsoft.com/office/powerpoint/2010/main" val="428565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39E595-8F89-4882-8AE1-AB5A3F424C5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 xmlns:a16="http://schemas.microsoft.com/office/drawing/2014/main" id="{F1BE6719-BC18-49D2-AD06-FC9409A6C5FD}"/>
              </a:ext>
            </a:extLst>
          </p:cNvPr>
          <p:cNvSpPr>
            <a:spLocks noGrp="1"/>
          </p:cNvSpPr>
          <p:nvPr>
            <p:ph idx="1"/>
          </p:nvPr>
        </p:nvSpPr>
        <p:spPr>
          <a:xfrm>
            <a:off x="872836" y="1295399"/>
            <a:ext cx="10713220" cy="5088468"/>
          </a:xfrm>
        </p:spPr>
        <p:txBody>
          <a:bodyPr/>
          <a:lstStyle/>
          <a:p>
            <a:r>
              <a:rPr lang="en-US" dirty="0"/>
              <a:t>C. Brown, M. Caruthers, D. Cox, P. Crane, D. Francis, M. Reece, G. Vernon; Kansas City National Security Campus (KCNSC)</a:t>
            </a:r>
          </a:p>
          <a:p>
            <a:r>
              <a:rPr lang="en-US" dirty="0"/>
              <a:t>G Brandt, K. Campbell, S. Hale, B. Scott, D Vortolomei; Sandia National Laboratories (SNL)</a:t>
            </a:r>
          </a:p>
          <a:p>
            <a:r>
              <a:rPr lang="en-US" dirty="0"/>
              <a:t>R. Kuhns, J. Winter; National Nuclear Security Administration (NNSA)</a:t>
            </a:r>
          </a:p>
          <a:p>
            <a:r>
              <a:rPr lang="en-US" dirty="0"/>
              <a:t>D. Carne, J. Gonzales, N. Moya; Los Alamos National Laboratories (LANL)</a:t>
            </a:r>
          </a:p>
          <a:p>
            <a:r>
              <a:rPr lang="en-US" dirty="0"/>
              <a:t>J. Schaufler; Savanah River Site (SRS)</a:t>
            </a:r>
          </a:p>
          <a:p>
            <a:r>
              <a:rPr lang="en-US" dirty="0"/>
              <a:t>W. Hutcheson; Lawrence Berkeley Laboratories (LNL)</a:t>
            </a:r>
          </a:p>
          <a:p>
            <a:r>
              <a:rPr lang="en-US" dirty="0"/>
              <a:t>R. Bagwell, S. Burns; Lawrence Livermore National Laboratories (LLNL)</a:t>
            </a:r>
          </a:p>
          <a:p>
            <a:r>
              <a:rPr lang="en-US" dirty="0"/>
              <a:t>J. Selby, N. Weister; Navy Nuclear Laboratories (NNL)</a:t>
            </a:r>
          </a:p>
          <a:p>
            <a:r>
              <a:rPr lang="en-US" dirty="0"/>
              <a:t>R. Gelotte; Action Engineering </a:t>
            </a:r>
          </a:p>
          <a:p>
            <a:r>
              <a:rPr lang="en-US" dirty="0"/>
              <a:t>R. Nascimento; ITI </a:t>
            </a:r>
          </a:p>
          <a:p>
            <a:r>
              <a:rPr lang="en-US" dirty="0"/>
              <a:t>M. Nielsen; TechAzul </a:t>
            </a:r>
          </a:p>
        </p:txBody>
      </p:sp>
      <p:sp>
        <p:nvSpPr>
          <p:cNvPr id="4" name="Slide Number Placeholder 3">
            <a:extLst>
              <a:ext uri="{FF2B5EF4-FFF2-40B4-BE49-F238E27FC236}">
                <a16:creationId xmlns="" xmlns:a16="http://schemas.microsoft.com/office/drawing/2014/main" id="{AAF3662B-C2DE-4C6A-ADC7-4CB48D86AA6C}"/>
              </a:ext>
            </a:extLst>
          </p:cNvPr>
          <p:cNvSpPr>
            <a:spLocks noGrp="1"/>
          </p:cNvSpPr>
          <p:nvPr>
            <p:ph type="sldNum" sz="quarter" idx="10"/>
          </p:nvPr>
        </p:nvSpPr>
        <p:spPr/>
        <p:txBody>
          <a:bodyPr/>
          <a:lstStyle/>
          <a:p>
            <a:pPr>
              <a:defRPr/>
            </a:pPr>
            <a:fld id="{C67A797E-2ADE-4901-BCDE-A8E6619F2DA3}" type="slidenum">
              <a:rPr lang="en-US" smtClean="0"/>
              <a:pPr>
                <a:defRPr/>
              </a:pPr>
              <a:t>27</a:t>
            </a:fld>
            <a:endParaRPr lang="en-US" dirty="0"/>
          </a:p>
        </p:txBody>
      </p:sp>
    </p:spTree>
    <p:extLst>
      <p:ext uri="{BB962C8B-B14F-4D97-AF65-F5344CB8AC3E}">
        <p14:creationId xmlns:p14="http://schemas.microsoft.com/office/powerpoint/2010/main" val="2217900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sz="3200" dirty="0"/>
              <a:t>Agenda</a:t>
            </a:r>
          </a:p>
        </p:txBody>
      </p:sp>
      <p:sp>
        <p:nvSpPr>
          <p:cNvPr id="3" name="Content Placeholder 2">
            <a:extLst>
              <a:ext uri="{FF2B5EF4-FFF2-40B4-BE49-F238E27FC236}">
                <a16:creationId xmlns="" xmlns:a16="http://schemas.microsoft.com/office/drawing/2014/main" id="{E56A6883-3387-409B-9FE1-93794E00ECE4}"/>
              </a:ext>
            </a:extLst>
          </p:cNvPr>
          <p:cNvSpPr>
            <a:spLocks noGrp="1"/>
          </p:cNvSpPr>
          <p:nvPr>
            <p:ph idx="1"/>
          </p:nvPr>
        </p:nvSpPr>
        <p:spPr/>
        <p:txBody>
          <a:bodyPr>
            <a:normAutofit fontScale="55000" lnSpcReduction="20000"/>
          </a:bodyPr>
          <a:lstStyle/>
          <a:p>
            <a:r>
              <a:rPr lang="en-US" sz="4000" dirty="0"/>
              <a:t>Purpose</a:t>
            </a:r>
          </a:p>
          <a:p>
            <a:r>
              <a:rPr lang="en-US" sz="4000" dirty="0"/>
              <a:t>About NNSA and the National Security Enterprise (NSE)</a:t>
            </a:r>
          </a:p>
          <a:p>
            <a:r>
              <a:rPr lang="en-US" sz="4000" dirty="0"/>
              <a:t>The Challenge</a:t>
            </a:r>
          </a:p>
          <a:p>
            <a:r>
              <a:rPr lang="en-US" sz="4000" dirty="0"/>
              <a:t>MBE to meet the challenge</a:t>
            </a:r>
          </a:p>
          <a:p>
            <a:r>
              <a:rPr lang="en-US" sz="4000" dirty="0"/>
              <a:t>Importance of an MBE Maturity Index</a:t>
            </a:r>
          </a:p>
          <a:p>
            <a:r>
              <a:rPr lang="en-US" sz="4000" dirty="0"/>
              <a:t>Evolution and Features of NSE’s Index</a:t>
            </a:r>
          </a:p>
          <a:p>
            <a:r>
              <a:rPr lang="en-US" sz="4000" dirty="0"/>
              <a:t>Structure and Scope</a:t>
            </a:r>
          </a:p>
          <a:p>
            <a:r>
              <a:rPr lang="en-US" sz="4000" dirty="0"/>
              <a:t>Overview of Content</a:t>
            </a:r>
          </a:p>
          <a:p>
            <a:r>
              <a:rPr lang="en-US" sz="4000" dirty="0"/>
              <a:t>How to Use</a:t>
            </a:r>
          </a:p>
          <a:p>
            <a:r>
              <a:rPr lang="en-US" sz="4000" dirty="0"/>
              <a:t>Planning Context</a:t>
            </a:r>
          </a:p>
          <a:p>
            <a:r>
              <a:rPr lang="en-US" sz="4000" dirty="0"/>
              <a:t>MBE Lexicon</a:t>
            </a:r>
          </a:p>
          <a:p>
            <a:r>
              <a:rPr lang="en-US" sz="4000" dirty="0"/>
              <a:t>Trust Framework</a:t>
            </a:r>
          </a:p>
          <a:p>
            <a:r>
              <a:rPr lang="en-US" sz="4000" dirty="0"/>
              <a:t>Level of Effort</a:t>
            </a:r>
          </a:p>
          <a:p>
            <a:r>
              <a:rPr lang="en-US" sz="4000" dirty="0"/>
              <a:t>Status and path forward</a:t>
            </a:r>
          </a:p>
          <a:p>
            <a:r>
              <a:rPr lang="en-US" sz="4000" dirty="0"/>
              <a:t>Where you can get it</a:t>
            </a:r>
            <a:endParaRPr lang="en-US" sz="2800" dirty="0"/>
          </a:p>
        </p:txBody>
      </p:sp>
    </p:spTree>
    <p:extLst>
      <p:ext uri="{BB962C8B-B14F-4D97-AF65-F5344CB8AC3E}">
        <p14:creationId xmlns:p14="http://schemas.microsoft.com/office/powerpoint/2010/main" val="1145028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1260" y="1115292"/>
            <a:ext cx="9581322" cy="4433455"/>
          </a:xfrm>
        </p:spPr>
        <p:txBody>
          <a:bodyPr/>
          <a:lstStyle/>
          <a:p>
            <a:r>
              <a:rPr lang="en-US" sz="2800" dirty="0"/>
              <a:t>DOE Representatives from:</a:t>
            </a:r>
          </a:p>
          <a:p>
            <a:pPr lvl="1"/>
            <a:r>
              <a:rPr lang="en-US" sz="2000" dirty="0"/>
              <a:t>Kansas City National Security Campus</a:t>
            </a:r>
          </a:p>
          <a:p>
            <a:pPr lvl="1"/>
            <a:r>
              <a:rPr lang="en-US" sz="2000" dirty="0"/>
              <a:t>Lawrence Berkley Laboratory</a:t>
            </a:r>
          </a:p>
          <a:p>
            <a:pPr lvl="1"/>
            <a:r>
              <a:rPr lang="en-US" sz="2000" dirty="0"/>
              <a:t>Lawrence Livermore National Laboratory</a:t>
            </a:r>
          </a:p>
          <a:p>
            <a:pPr lvl="1"/>
            <a:r>
              <a:rPr lang="en-US" sz="2000" dirty="0"/>
              <a:t>Los Alamos National Laboratory</a:t>
            </a:r>
          </a:p>
          <a:p>
            <a:pPr lvl="1"/>
            <a:r>
              <a:rPr lang="en-US" sz="2000" dirty="0"/>
              <a:t>National Nuclear Security Administration </a:t>
            </a:r>
          </a:p>
          <a:p>
            <a:pPr lvl="1"/>
            <a:r>
              <a:rPr lang="en-US" sz="2000" dirty="0"/>
              <a:t>Naval Nuclear Laboratory</a:t>
            </a:r>
          </a:p>
          <a:p>
            <a:pPr lvl="1"/>
            <a:r>
              <a:rPr lang="en-US" sz="2000" dirty="0"/>
              <a:t>Sandia National Laboratory</a:t>
            </a:r>
          </a:p>
          <a:p>
            <a:pPr lvl="1"/>
            <a:r>
              <a:rPr lang="en-US" sz="2000" dirty="0"/>
              <a:t>Savannah River</a:t>
            </a:r>
          </a:p>
          <a:p>
            <a:r>
              <a:rPr lang="en-US" sz="2800" dirty="0"/>
              <a:t>Peer Reviews from:</a:t>
            </a:r>
          </a:p>
          <a:p>
            <a:pPr lvl="1"/>
            <a:r>
              <a:rPr lang="en-US" sz="2000" dirty="0"/>
              <a:t>NNSA’s Cross-Site Model-Based Working Group</a:t>
            </a:r>
          </a:p>
          <a:p>
            <a:pPr lvl="1"/>
            <a:r>
              <a:rPr lang="en-US" sz="2000" dirty="0"/>
              <a:t>NNSA Subject Matter Experts</a:t>
            </a:r>
          </a:p>
          <a:p>
            <a:pPr lvl="1"/>
            <a:r>
              <a:rPr lang="en-US" sz="2000" dirty="0"/>
              <a:t>Selected Industry Peers</a:t>
            </a:r>
          </a:p>
          <a:p>
            <a:pPr lvl="1"/>
            <a:r>
              <a:rPr lang="en-US" sz="2000" dirty="0"/>
              <a:t>Previous Index Authors</a:t>
            </a:r>
          </a:p>
          <a:p>
            <a:pPr lvl="2"/>
            <a:endParaRPr lang="en-US" sz="1400" dirty="0"/>
          </a:p>
        </p:txBody>
      </p:sp>
      <p:sp>
        <p:nvSpPr>
          <p:cNvPr id="3" name="Title 2"/>
          <p:cNvSpPr>
            <a:spLocks noGrp="1"/>
          </p:cNvSpPr>
          <p:nvPr>
            <p:ph type="title"/>
          </p:nvPr>
        </p:nvSpPr>
        <p:spPr>
          <a:xfrm>
            <a:off x="5018892" y="199641"/>
            <a:ext cx="6629400" cy="857250"/>
          </a:xfrm>
        </p:spPr>
        <p:txBody>
          <a:bodyPr/>
          <a:lstStyle/>
          <a:p>
            <a:r>
              <a:rPr lang="en-US" dirty="0"/>
              <a:t>NSE’s MBE Maturity Index Working Group</a:t>
            </a:r>
          </a:p>
        </p:txBody>
      </p:sp>
      <p:pic>
        <p:nvPicPr>
          <p:cNvPr id="4" name="Picture 3">
            <a:extLst>
              <a:ext uri="{FF2B5EF4-FFF2-40B4-BE49-F238E27FC236}">
                <a16:creationId xmlns="" xmlns:a16="http://schemas.microsoft.com/office/drawing/2014/main" id="{07FDFB20-9381-4BB1-8325-55DDB2E235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1398" y="1678529"/>
            <a:ext cx="2230417" cy="2230417"/>
          </a:xfrm>
          <a:prstGeom prst="ellipse">
            <a:avLst/>
          </a:prstGeom>
        </p:spPr>
      </p:pic>
    </p:spTree>
    <p:extLst>
      <p:ext uri="{BB962C8B-B14F-4D97-AF65-F5344CB8AC3E}">
        <p14:creationId xmlns:p14="http://schemas.microsoft.com/office/powerpoint/2010/main" val="101647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NNSA’s Nuclear Security Enterprise</a:t>
            </a:r>
          </a:p>
        </p:txBody>
      </p:sp>
      <p:sp>
        <p:nvSpPr>
          <p:cNvPr id="4" name="Slide Number Placeholder 3"/>
          <p:cNvSpPr>
            <a:spLocks noGrp="1"/>
          </p:cNvSpPr>
          <p:nvPr>
            <p:ph type="sldNum" sz="quarter" idx="10"/>
          </p:nvPr>
        </p:nvSpPr>
        <p:spPr/>
        <p:txBody>
          <a:bodyPr/>
          <a:lstStyle/>
          <a:p>
            <a:pPr defTabSz="457200"/>
            <a:fld id="{2066355A-084C-D24E-9AD2-7E4FC41EA627}" type="slidenum">
              <a:rPr lang="en-US" smtClean="0">
                <a:solidFill>
                  <a:prstClr val="white"/>
                </a:solidFill>
              </a:rPr>
              <a:pPr defTabSz="457200"/>
              <a:t>3</a:t>
            </a:fld>
            <a:endParaRPr lang="en-US" dirty="0">
              <a:solidFill>
                <a:prstClr val="white"/>
              </a:solidFill>
            </a:endParaRPr>
          </a:p>
        </p:txBody>
      </p:sp>
      <p:sp>
        <p:nvSpPr>
          <p:cNvPr id="5" name="Content Placeholder 2"/>
          <p:cNvSpPr>
            <a:spLocks noGrp="1"/>
          </p:cNvSpPr>
          <p:nvPr>
            <p:ph idx="1"/>
          </p:nvPr>
        </p:nvSpPr>
        <p:spPr>
          <a:xfrm>
            <a:off x="609600" y="1191153"/>
            <a:ext cx="10972800" cy="5088468"/>
          </a:xfrm>
        </p:spPr>
        <p:txBody>
          <a:bodyPr/>
          <a:lstStyle/>
          <a:p>
            <a:r>
              <a:rPr lang="en-US" sz="2400" dirty="0"/>
              <a:t>NNSA is a semi-autonomous agency within the U.S. Department of Energy. </a:t>
            </a:r>
          </a:p>
        </p:txBody>
      </p:sp>
      <p:sp>
        <p:nvSpPr>
          <p:cNvPr id="3" name="Rectangle 2"/>
          <p:cNvSpPr/>
          <p:nvPr/>
        </p:nvSpPr>
        <p:spPr>
          <a:xfrm>
            <a:off x="609600" y="1724528"/>
            <a:ext cx="3145971" cy="4555093"/>
          </a:xfrm>
          <a:prstGeom prst="rect">
            <a:avLst/>
          </a:prstGeom>
        </p:spPr>
        <p:txBody>
          <a:bodyPr wrap="square">
            <a:spAutoFit/>
          </a:bodyPr>
          <a:lstStyle/>
          <a:p>
            <a:pPr marL="285750" indent="-285750">
              <a:buFont typeface="Courier New" panose="02070309020205020404" pitchFamily="49" charset="0"/>
              <a:buChar char="o"/>
            </a:pPr>
            <a:r>
              <a:rPr lang="en-US" sz="2000" dirty="0"/>
              <a:t>Maintains/enhances safety, security, and effectiveness of the U.S. nuclear weapons stockpile (+more).</a:t>
            </a:r>
          </a:p>
          <a:p>
            <a:endParaRPr lang="en-US" sz="2000" dirty="0"/>
          </a:p>
          <a:p>
            <a:pPr marL="285750" indent="-285750">
              <a:buFont typeface="Courier New" panose="02070309020205020404" pitchFamily="49" charset="0"/>
              <a:buChar char="o"/>
            </a:pPr>
            <a:r>
              <a:rPr lang="en-US" sz="2000" dirty="0"/>
              <a:t>Nuclear Security Enterprise (NSE) = NNSA HQ + Management and Operating contractors (M&amp;O) at national labs and plants.</a:t>
            </a:r>
          </a:p>
          <a:p>
            <a:pPr marL="285750" indent="-285750">
              <a:spcBef>
                <a:spcPts val="1200"/>
              </a:spcBef>
              <a:buFont typeface="Courier New" panose="02070309020205020404" pitchFamily="49" charset="0"/>
              <a:buChar char="o"/>
            </a:pPr>
            <a:r>
              <a:rPr lang="en-US" sz="2000" dirty="0"/>
              <a:t>Refer to Backup slides about KCNSC and SNL</a:t>
            </a:r>
          </a:p>
        </p:txBody>
      </p:sp>
      <p:pic>
        <p:nvPicPr>
          <p:cNvPr id="1026" name="Picture 2" descr="A map showing the locations of the labs, plants, and sites in NNSA's Nuclear Security Enterprise.">
            <a:extLst>
              <a:ext uri="{FF2B5EF4-FFF2-40B4-BE49-F238E27FC236}">
                <a16:creationId xmlns="" xmlns:a16="http://schemas.microsoft.com/office/drawing/2014/main" id="{F7964C53-7B85-4C00-912D-AC27E1915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412" y="1278996"/>
            <a:ext cx="7978553" cy="5315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2875" y="3124200"/>
            <a:ext cx="595035" cy="200055"/>
          </a:xfrm>
          <a:prstGeom prst="rect">
            <a:avLst/>
          </a:prstGeom>
          <a:noFill/>
        </p:spPr>
        <p:txBody>
          <a:bodyPr wrap="none" rtlCol="0">
            <a:spAutoFit/>
          </a:bodyPr>
          <a:lstStyle/>
          <a:p>
            <a:pPr algn="ctr"/>
            <a:r>
              <a:rPr lang="en-US" sz="700" dirty="0" smtClean="0">
                <a:solidFill>
                  <a:schemeClr val="bg1"/>
                </a:solidFill>
              </a:rPr>
              <a:t>Kansas City</a:t>
            </a:r>
            <a:endParaRPr lang="en-US" sz="700" dirty="0">
              <a:solidFill>
                <a:schemeClr val="bg1"/>
              </a:solidFill>
            </a:endParaRPr>
          </a:p>
        </p:txBody>
      </p:sp>
      <p:sp>
        <p:nvSpPr>
          <p:cNvPr id="8" name="5-Point Star 7"/>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32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Kansas City National Security Campus (KCNSC)</a:t>
            </a:r>
          </a:p>
        </p:txBody>
      </p:sp>
      <p:sp>
        <p:nvSpPr>
          <p:cNvPr id="4" name="Slide Number Placeholder 3"/>
          <p:cNvSpPr>
            <a:spLocks noGrp="1"/>
          </p:cNvSpPr>
          <p:nvPr>
            <p:ph type="sldNum" sz="quarter" idx="10"/>
          </p:nvPr>
        </p:nvSpPr>
        <p:spPr/>
        <p:txBody>
          <a:bodyPr/>
          <a:lstStyle/>
          <a:p>
            <a:fld id="{7B94EC18-1D2B-4535-B738-0E53AFE26620}" type="slidenum">
              <a:rPr lang="en-US" smtClean="0"/>
              <a:t>30</a:t>
            </a:fld>
            <a:endParaRPr lang="en-US" dirty="0"/>
          </a:p>
        </p:txBody>
      </p:sp>
      <p:sp>
        <p:nvSpPr>
          <p:cNvPr id="5" name="Footer Placeholder 4"/>
          <p:cNvSpPr>
            <a:spLocks noGrp="1"/>
          </p:cNvSpPr>
          <p:nvPr>
            <p:ph type="ftr" sz="quarter" idx="4294967295"/>
          </p:nvPr>
        </p:nvSpPr>
        <p:spPr>
          <a:xfrm>
            <a:off x="0" y="6480175"/>
            <a:ext cx="5600700" cy="238125"/>
          </a:xfrm>
        </p:spPr>
        <p:txBody>
          <a:bodyPr/>
          <a:lstStyle/>
          <a:p>
            <a:r>
              <a:rPr lang="en-US" dirty="0"/>
              <a:t>Footer, Honeywell Sans Bold 10pt</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4693" y="1086908"/>
            <a:ext cx="9624906" cy="2951977"/>
          </a:xfrm>
          <a:prstGeom prst="rect">
            <a:avLst/>
          </a:prstGeom>
        </p:spPr>
      </p:pic>
      <p:sp>
        <p:nvSpPr>
          <p:cNvPr id="11" name="Rectangle 10"/>
          <p:cNvSpPr/>
          <p:nvPr/>
        </p:nvSpPr>
        <p:spPr>
          <a:xfrm>
            <a:off x="613256" y="4038884"/>
            <a:ext cx="6651144" cy="3339376"/>
          </a:xfrm>
          <a:prstGeom prst="rect">
            <a:avLst/>
          </a:prstGeom>
        </p:spPr>
        <p:txBody>
          <a:bodyPr wrap="square">
            <a:spAutoFit/>
          </a:bodyPr>
          <a:lstStyle/>
          <a:p>
            <a:pPr defTabSz="457200">
              <a:buClr>
                <a:srgbClr val="C00000"/>
              </a:buClr>
            </a:pPr>
            <a:r>
              <a:rPr lang="en-US" sz="2000" b="1" dirty="0">
                <a:latin typeface="+mj-lt"/>
              </a:rPr>
              <a:t>Quick View</a:t>
            </a:r>
          </a:p>
          <a:p>
            <a:pPr marL="227013" indent="-227013" defTabSz="457200">
              <a:spcAft>
                <a:spcPts val="600"/>
              </a:spcAft>
              <a:buClr>
                <a:srgbClr val="C00000"/>
              </a:buClr>
              <a:buFont typeface="Arial" panose="020B0604020202020204" pitchFamily="34" charset="0"/>
              <a:buChar char="•"/>
            </a:pPr>
            <a:r>
              <a:rPr lang="en-US" sz="1300" dirty="0"/>
              <a:t>A multi-mission engineering and manufacturing enterprise delivering trusted national security products and government services</a:t>
            </a:r>
          </a:p>
          <a:p>
            <a:pPr marL="227013" indent="-227013" defTabSz="457200">
              <a:spcAft>
                <a:spcPts val="600"/>
              </a:spcAft>
              <a:buClr>
                <a:srgbClr val="C00000"/>
              </a:buClr>
              <a:buFont typeface="Arial" panose="020B0604020202020204" pitchFamily="34" charset="0"/>
              <a:buChar char="•"/>
            </a:pPr>
            <a:r>
              <a:rPr lang="en-US" sz="1300" dirty="0"/>
              <a:t>Department of Energy leased facility</a:t>
            </a:r>
          </a:p>
          <a:p>
            <a:pPr marL="227013" indent="-227013" defTabSz="457200">
              <a:spcAft>
                <a:spcPts val="600"/>
              </a:spcAft>
              <a:buClr>
                <a:srgbClr val="C00000"/>
              </a:buClr>
              <a:buFont typeface="Arial" panose="020B0604020202020204" pitchFamily="34" charset="0"/>
              <a:buChar char="•"/>
            </a:pPr>
            <a:r>
              <a:rPr lang="en-US" sz="1300" dirty="0"/>
              <a:t>DOE National Nuclear Security Administration (NNSA) and DOE-IN oversight</a:t>
            </a:r>
          </a:p>
          <a:p>
            <a:pPr marL="227013" indent="-227013" defTabSz="457200">
              <a:spcAft>
                <a:spcPts val="600"/>
              </a:spcAft>
              <a:buClr>
                <a:srgbClr val="C00000"/>
              </a:buClr>
              <a:buFont typeface="Arial" panose="020B0604020202020204" pitchFamily="34" charset="0"/>
              <a:buChar char="•"/>
            </a:pPr>
            <a:r>
              <a:rPr lang="en-US" sz="1300" dirty="0"/>
              <a:t>Managed &amp; operated by Honeywell</a:t>
            </a:r>
          </a:p>
          <a:p>
            <a:pPr marL="227013" indent="-227013" defTabSz="457200">
              <a:spcAft>
                <a:spcPts val="600"/>
              </a:spcAft>
              <a:buClr>
                <a:srgbClr val="C00000"/>
              </a:buClr>
              <a:buFont typeface="Arial" panose="020B0604020202020204" pitchFamily="34" charset="0"/>
              <a:buChar char="•"/>
            </a:pPr>
            <a:r>
              <a:rPr lang="en-US" sz="1300" dirty="0"/>
              <a:t>Established in 1949 as Kansas City Plant</a:t>
            </a:r>
          </a:p>
          <a:p>
            <a:pPr marL="227013" indent="-227013" defTabSz="457200">
              <a:spcAft>
                <a:spcPts val="600"/>
              </a:spcAft>
              <a:buClr>
                <a:srgbClr val="C00000"/>
              </a:buClr>
              <a:buFont typeface="Arial" panose="020B0604020202020204" pitchFamily="34" charset="0"/>
              <a:buChar char="•"/>
            </a:pPr>
            <a:r>
              <a:rPr lang="en-US" sz="1300" dirty="0"/>
              <a:t>~4,800 employees</a:t>
            </a:r>
          </a:p>
          <a:p>
            <a:pPr marL="227013" indent="-227013" defTabSz="457200">
              <a:spcAft>
                <a:spcPts val="600"/>
              </a:spcAft>
              <a:buClr>
                <a:srgbClr val="C00000"/>
              </a:buClr>
              <a:buFont typeface="Arial" panose="020B0604020202020204" pitchFamily="34" charset="0"/>
              <a:buChar char="•"/>
            </a:pPr>
            <a:r>
              <a:rPr lang="en-US" sz="1300" dirty="0"/>
              <a:t>$1.8B annual federal budget</a:t>
            </a:r>
          </a:p>
          <a:p>
            <a:pPr marL="285750" indent="-285750"/>
            <a:endParaRPr lang="en-US" sz="1300" dirty="0"/>
          </a:p>
          <a:p>
            <a:endParaRPr lang="en-US" sz="1300" b="1" dirty="0"/>
          </a:p>
          <a:p>
            <a:endParaRPr lang="en-US" sz="1300" b="1" dirty="0"/>
          </a:p>
          <a:p>
            <a:pPr marL="227013" indent="-227013" defTabSz="457200">
              <a:spcAft>
                <a:spcPts val="600"/>
              </a:spcAft>
              <a:buClr>
                <a:srgbClr val="C00000"/>
              </a:buClr>
              <a:buFont typeface="Arial" panose="020B0604020202020204" pitchFamily="34" charset="0"/>
              <a:buChar char="•"/>
            </a:pPr>
            <a:endParaRPr lang="en-US" sz="1300" dirty="0">
              <a:latin typeface="+mj-lt"/>
              <a:cs typeface="Arial" pitchFamily="34" charset="0"/>
            </a:endParaRPr>
          </a:p>
        </p:txBody>
      </p:sp>
      <p:sp>
        <p:nvSpPr>
          <p:cNvPr id="12" name="Rectangle 11"/>
          <p:cNvSpPr/>
          <p:nvPr/>
        </p:nvSpPr>
        <p:spPr>
          <a:xfrm>
            <a:off x="6934200" y="4038883"/>
            <a:ext cx="4648200" cy="2385268"/>
          </a:xfrm>
          <a:prstGeom prst="rect">
            <a:avLst/>
          </a:prstGeom>
        </p:spPr>
        <p:txBody>
          <a:bodyPr wrap="square">
            <a:spAutoFit/>
          </a:bodyPr>
          <a:lstStyle/>
          <a:p>
            <a:r>
              <a:rPr lang="en-US" sz="2000" b="1" dirty="0">
                <a:latin typeface="+mj-lt"/>
              </a:rPr>
              <a:t>Locations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Botts Campus: 1.5M sq. ft. in 4 main buildings, including a 350K sq. ft. SCIF</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KCNSC South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KCNSC West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KCNSC North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KCNSC East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Albuquerque, NM:  offices, 130k sq. ft. fabrication shop and vehicle depot facility</a:t>
            </a:r>
            <a:endParaRPr lang="en-US" sz="1300" strike="sngStrike"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5515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KCNSC’s Mission</a:t>
            </a:r>
          </a:p>
        </p:txBody>
      </p:sp>
      <p:sp>
        <p:nvSpPr>
          <p:cNvPr id="4" name="Slide Number Placeholder 3"/>
          <p:cNvSpPr>
            <a:spLocks noGrp="1"/>
          </p:cNvSpPr>
          <p:nvPr>
            <p:ph type="sldNum" sz="quarter" idx="10"/>
          </p:nvPr>
        </p:nvSpPr>
        <p:spPr/>
        <p:txBody>
          <a:bodyPr/>
          <a:lstStyle/>
          <a:p>
            <a:fld id="{7B94EC18-1D2B-4535-B738-0E53AFE26620}" type="slidenum">
              <a:rPr lang="en-US" smtClean="0"/>
              <a:t>31</a:t>
            </a:fld>
            <a:endParaRPr lang="en-US" dirty="0"/>
          </a:p>
        </p:txBody>
      </p:sp>
      <p:sp>
        <p:nvSpPr>
          <p:cNvPr id="5" name="Footer Placeholder 4"/>
          <p:cNvSpPr>
            <a:spLocks noGrp="1"/>
          </p:cNvSpPr>
          <p:nvPr>
            <p:ph type="ftr" sz="quarter" idx="4294967295"/>
          </p:nvPr>
        </p:nvSpPr>
        <p:spPr>
          <a:xfrm>
            <a:off x="0" y="6480175"/>
            <a:ext cx="5600700" cy="238125"/>
          </a:xfrm>
        </p:spPr>
        <p:txBody>
          <a:bodyPr/>
          <a:lstStyle/>
          <a:p>
            <a:r>
              <a:rPr lang="en-US" dirty="0"/>
              <a:t>Footer, Honeywell Sans Bold 10pt</a:t>
            </a:r>
          </a:p>
        </p:txBody>
      </p:sp>
      <p:sp>
        <p:nvSpPr>
          <p:cNvPr id="6" name="Rectangle 5"/>
          <p:cNvSpPr/>
          <p:nvPr/>
        </p:nvSpPr>
        <p:spPr>
          <a:xfrm>
            <a:off x="613256" y="1052177"/>
            <a:ext cx="11578744" cy="912401"/>
          </a:xfrm>
          <a:prstGeom prst="rect">
            <a:avLst/>
          </a:prstGeom>
          <a:gradFill flip="none" rotWithShape="1">
            <a:gsLst>
              <a:gs pos="0">
                <a:schemeClr val="bg2"/>
              </a:gs>
              <a:gs pos="100000">
                <a:schemeClr val="bg1"/>
              </a:gs>
            </a:gsLst>
            <a:lin ang="0" scaled="1"/>
            <a:tileRect/>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863590" y="2781895"/>
            <a:ext cx="11023610" cy="3460539"/>
          </a:xfrm>
          <a:prstGeom prst="roundRect">
            <a:avLst>
              <a:gd name="adj" fmla="val 5685"/>
            </a:avLst>
          </a:prstGeom>
          <a:gradFill>
            <a:gsLst>
              <a:gs pos="16000">
                <a:srgbClr val="002060"/>
              </a:gs>
              <a:gs pos="100000">
                <a:srgbClr val="F6F6F6"/>
              </a:gs>
            </a:gsLst>
            <a:lin ang="16200000" scaled="0"/>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1009651" y="5987782"/>
            <a:ext cx="7945582" cy="449097"/>
          </a:xfrm>
          <a:prstGeom prst="rect">
            <a:avLst/>
          </a:prstGeom>
          <a:noFill/>
        </p:spPr>
        <p:txBody>
          <a:bodyPr wrap="square" lIns="0" tIns="0" rIns="0" bIns="0" numCol="3" spcCol="228600" rtlCol="0">
            <a:spAutoFit/>
          </a:bodyPr>
          <a:lstStyle/>
          <a:p>
            <a:pPr marL="0" lvl="1" algn="ctr">
              <a:lnSpc>
                <a:spcPct val="85000"/>
              </a:lnSpc>
              <a:spcAft>
                <a:spcPts val="600"/>
              </a:spcAft>
            </a:pPr>
            <a:r>
              <a:rPr lang="en-US" sz="1700" dirty="0">
                <a:solidFill>
                  <a:schemeClr val="bg1"/>
                </a:solidFill>
                <a:latin typeface="Arial Narrow" panose="020B0606020202030204" pitchFamily="34" charset="0"/>
              </a:rPr>
              <a:t>MANUFACTURING</a:t>
            </a:r>
          </a:p>
          <a:p>
            <a:pPr marL="0" lvl="1" algn="ctr">
              <a:lnSpc>
                <a:spcPct val="85000"/>
              </a:lnSpc>
              <a:spcAft>
                <a:spcPts val="600"/>
              </a:spcAft>
            </a:pPr>
            <a:r>
              <a:rPr lang="en-US" sz="1700" dirty="0">
                <a:solidFill>
                  <a:schemeClr val="bg1"/>
                </a:solidFill>
                <a:latin typeface="Arial Narrow" panose="020B0606020202030204" pitchFamily="34" charset="0"/>
              </a:rPr>
              <a:t>ENGINEERING</a:t>
            </a:r>
          </a:p>
          <a:p>
            <a:pPr marL="0" lvl="1" algn="ctr">
              <a:lnSpc>
                <a:spcPct val="85000"/>
              </a:lnSpc>
              <a:spcAft>
                <a:spcPts val="600"/>
              </a:spcAft>
            </a:pPr>
            <a:r>
              <a:rPr lang="en-US" sz="1700" dirty="0">
                <a:solidFill>
                  <a:schemeClr val="bg1"/>
                </a:solidFill>
                <a:latin typeface="Arial Narrow" panose="020B0606020202030204" pitchFamily="34" charset="0"/>
              </a:rPr>
              <a:t>SCIENCE &amp; TECHNOLOGY 	</a:t>
            </a:r>
          </a:p>
        </p:txBody>
      </p:sp>
      <p:sp>
        <p:nvSpPr>
          <p:cNvPr id="10" name="Rounded Rectangle 9"/>
          <p:cNvSpPr/>
          <p:nvPr/>
        </p:nvSpPr>
        <p:spPr>
          <a:xfrm>
            <a:off x="2034886" y="2358356"/>
            <a:ext cx="2497571" cy="1743611"/>
          </a:xfrm>
          <a:prstGeom prst="roundRect">
            <a:avLst>
              <a:gd name="adj" fmla="val 15078"/>
            </a:avLst>
          </a:prstGeom>
          <a:gradFill>
            <a:gsLst>
              <a:gs pos="3000">
                <a:schemeClr val="bg1">
                  <a:lumMod val="75000"/>
                </a:schemeClr>
              </a:gs>
              <a:gs pos="100000">
                <a:srgbClr val="F6F6F6"/>
              </a:gs>
            </a:gsLst>
            <a:lin ang="16200000" scaled="0"/>
          </a:gradFill>
          <a:ln w="25400" cmpd="sng">
            <a:solidFill>
              <a:srgbClr val="002060"/>
            </a:solidFill>
          </a:ln>
          <a:effectLst>
            <a:outerShdw blurRad="63500" sx="102000" sy="102000" algn="ctr"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874780" y="2358356"/>
            <a:ext cx="2497571" cy="1743611"/>
          </a:xfrm>
          <a:prstGeom prst="roundRect">
            <a:avLst>
              <a:gd name="adj" fmla="val 15078"/>
            </a:avLst>
          </a:prstGeom>
          <a:gradFill>
            <a:gsLst>
              <a:gs pos="3000">
                <a:schemeClr val="bg1">
                  <a:lumMod val="75000"/>
                </a:schemeClr>
              </a:gs>
              <a:gs pos="100000">
                <a:srgbClr val="F6F6F6"/>
              </a:gs>
            </a:gsLst>
            <a:lin ang="16200000" scaled="0"/>
          </a:gradFill>
          <a:ln w="25400" cmpd="sng">
            <a:solidFill>
              <a:srgbClr val="002060"/>
            </a:solidFill>
          </a:ln>
          <a:effectLst>
            <a:outerShdw blurRad="63500" sx="102000" sy="102000" algn="ctr"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619134" y="2337424"/>
            <a:ext cx="2497571" cy="1743611"/>
          </a:xfrm>
          <a:prstGeom prst="roundRect">
            <a:avLst>
              <a:gd name="adj" fmla="val 15078"/>
            </a:avLst>
          </a:prstGeom>
          <a:gradFill>
            <a:gsLst>
              <a:gs pos="3000">
                <a:schemeClr val="bg1">
                  <a:lumMod val="75000"/>
                </a:schemeClr>
              </a:gs>
              <a:gs pos="100000">
                <a:srgbClr val="F6F6F6"/>
              </a:gs>
            </a:gsLst>
            <a:lin ang="16200000" scaled="0"/>
          </a:gradFill>
          <a:ln w="25400" cmpd="sng">
            <a:solidFill>
              <a:srgbClr val="002060"/>
            </a:solidFill>
          </a:ln>
          <a:effectLst>
            <a:outerShdw blurRad="63500" sx="102000" sy="102000" algn="ctr"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034886" y="3538736"/>
            <a:ext cx="2497571" cy="537070"/>
          </a:xfrm>
          <a:prstGeom prst="rect">
            <a:avLst/>
          </a:prstGeom>
          <a:noFill/>
        </p:spPr>
        <p:txBody>
          <a:bodyPr wrap="square" rtlCol="0">
            <a:spAutoFit/>
          </a:bodyPr>
          <a:lstStyle/>
          <a:p>
            <a:pPr algn="ctr">
              <a:lnSpc>
                <a:spcPct val="85000"/>
              </a:lnSpc>
            </a:pPr>
            <a:r>
              <a:rPr lang="en-US" sz="1700" b="1" dirty="0">
                <a:solidFill>
                  <a:srgbClr val="002060"/>
                </a:solidFill>
                <a:latin typeface="Arial Narrow" panose="020B0606020202030204" pitchFamily="34" charset="0"/>
              </a:rPr>
              <a:t>STOCKPILE STEWARDSHIP</a:t>
            </a:r>
          </a:p>
        </p:txBody>
      </p:sp>
      <p:sp>
        <p:nvSpPr>
          <p:cNvPr id="14" name="TextBox 13"/>
          <p:cNvSpPr txBox="1"/>
          <p:nvPr/>
        </p:nvSpPr>
        <p:spPr>
          <a:xfrm>
            <a:off x="4813109" y="3505865"/>
            <a:ext cx="2612160" cy="537070"/>
          </a:xfrm>
          <a:prstGeom prst="rect">
            <a:avLst/>
          </a:prstGeom>
          <a:noFill/>
        </p:spPr>
        <p:txBody>
          <a:bodyPr wrap="square" rtlCol="0">
            <a:spAutoFit/>
          </a:bodyPr>
          <a:lstStyle/>
          <a:p>
            <a:pPr algn="ctr">
              <a:lnSpc>
                <a:spcPct val="85000"/>
              </a:lnSpc>
            </a:pPr>
            <a:r>
              <a:rPr lang="en-US" sz="1700" b="1" dirty="0">
                <a:solidFill>
                  <a:srgbClr val="002060"/>
                </a:solidFill>
                <a:latin typeface="Arial Narrow" panose="020B0606020202030204" pitchFamily="34" charset="0"/>
              </a:rPr>
              <a:t>STRATEGIC </a:t>
            </a:r>
          </a:p>
          <a:p>
            <a:pPr algn="ctr">
              <a:lnSpc>
                <a:spcPct val="85000"/>
              </a:lnSpc>
            </a:pPr>
            <a:r>
              <a:rPr lang="en-US" sz="1700" b="1" dirty="0">
                <a:solidFill>
                  <a:srgbClr val="002060"/>
                </a:solidFill>
                <a:latin typeface="Arial Narrow" panose="020B0606020202030204" pitchFamily="34" charset="0"/>
              </a:rPr>
              <a:t>PARTNERSHIP PROGRAM</a:t>
            </a:r>
          </a:p>
        </p:txBody>
      </p:sp>
      <p:sp>
        <p:nvSpPr>
          <p:cNvPr id="15" name="TextBox 14"/>
          <p:cNvSpPr txBox="1"/>
          <p:nvPr/>
        </p:nvSpPr>
        <p:spPr>
          <a:xfrm>
            <a:off x="7619134" y="3529591"/>
            <a:ext cx="2497571" cy="537070"/>
          </a:xfrm>
          <a:prstGeom prst="rect">
            <a:avLst/>
          </a:prstGeom>
          <a:noFill/>
        </p:spPr>
        <p:txBody>
          <a:bodyPr wrap="square" rtlCol="0">
            <a:spAutoFit/>
          </a:bodyPr>
          <a:lstStyle/>
          <a:p>
            <a:pPr algn="ctr">
              <a:lnSpc>
                <a:spcPct val="85000"/>
              </a:lnSpc>
            </a:pPr>
            <a:r>
              <a:rPr lang="en-US" sz="1700" b="1" dirty="0">
                <a:solidFill>
                  <a:srgbClr val="002060"/>
                </a:solidFill>
                <a:latin typeface="Arial Narrow" panose="020B0606020202030204" pitchFamily="34" charset="0"/>
              </a:rPr>
              <a:t>SUPPLY CHAIN MANAGEMENT CENTER</a:t>
            </a: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55641" y="4328076"/>
            <a:ext cx="2499592" cy="1535480"/>
          </a:xfrm>
          <a:prstGeom prst="roundRect">
            <a:avLst/>
          </a:prstGeom>
          <a:solidFill>
            <a:schemeClr val="bg1">
              <a:lumMod val="85000"/>
            </a:schemeClr>
          </a:solidFill>
          <a:ln w="25400" cmpd="sng">
            <a:solidFill>
              <a:schemeClr val="bg1"/>
            </a:solidFill>
          </a:ln>
          <a:effectLst>
            <a:outerShdw blurRad="63500" sx="102000" sy="102000" algn="ctr" rotWithShape="0">
              <a:schemeClr val="tx1">
                <a:lumMod val="75000"/>
                <a:lumOff val="25000"/>
                <a:alpha val="40000"/>
              </a:schemeClr>
            </a:outerShdw>
          </a:effectLst>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90600" y="4351685"/>
            <a:ext cx="2514600" cy="1496971"/>
          </a:xfrm>
          <a:prstGeom prst="roundRect">
            <a:avLst/>
          </a:prstGeom>
          <a:solidFill>
            <a:schemeClr val="bg1">
              <a:lumMod val="85000"/>
            </a:schemeClr>
          </a:solidFill>
          <a:ln w="25400" cmpd="sng">
            <a:solidFill>
              <a:schemeClr val="bg1"/>
            </a:solidFill>
          </a:ln>
          <a:effectLst>
            <a:outerShdw blurRad="63500" sx="102000" sy="102000" algn="ctr" rotWithShape="0">
              <a:schemeClr val="tx1">
                <a:lumMod val="75000"/>
                <a:lumOff val="25000"/>
                <a:alpha val="40000"/>
              </a:schemeClr>
            </a:outerShdw>
          </a:effectLst>
        </p:spPr>
      </p:pic>
      <p:sp>
        <p:nvSpPr>
          <p:cNvPr id="18" name="Title 2"/>
          <p:cNvSpPr txBox="1">
            <a:spLocks/>
          </p:cNvSpPr>
          <p:nvPr/>
        </p:nvSpPr>
        <p:spPr>
          <a:xfrm>
            <a:off x="863590" y="1014641"/>
            <a:ext cx="10210800" cy="903985"/>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cap="none" baseline="0">
                <a:solidFill>
                  <a:schemeClr val="tx1"/>
                </a:solidFill>
                <a:latin typeface="Arial" pitchFamily="34" charset="0"/>
                <a:ea typeface="+mj-ea"/>
                <a:cs typeface="Arial" pitchFamily="34" charset="0"/>
              </a:defRPr>
            </a:lvl1pPr>
          </a:lstStyle>
          <a:p>
            <a:pPr>
              <a:lnSpc>
                <a:spcPct val="85000"/>
              </a:lnSpc>
            </a:pPr>
            <a:r>
              <a:rPr lang="en-US" sz="2200" i="1" dirty="0">
                <a:solidFill>
                  <a:schemeClr val="tx1">
                    <a:lumMod val="75000"/>
                    <a:lumOff val="25000"/>
                  </a:schemeClr>
                </a:solidFill>
                <a:latin typeface="+mn-lt"/>
              </a:rPr>
              <a:t>To support national security objectives by providing exceptional solutions, </a:t>
            </a:r>
            <a:br>
              <a:rPr lang="en-US" sz="2200" i="1" dirty="0">
                <a:solidFill>
                  <a:schemeClr val="tx1">
                    <a:lumMod val="75000"/>
                    <a:lumOff val="25000"/>
                  </a:schemeClr>
                </a:solidFill>
                <a:latin typeface="+mn-lt"/>
              </a:rPr>
            </a:br>
            <a:r>
              <a:rPr lang="en-US" sz="2200" i="1" dirty="0">
                <a:solidFill>
                  <a:schemeClr val="tx1">
                    <a:lumMod val="75000"/>
                    <a:lumOff val="25000"/>
                  </a:schemeClr>
                </a:solidFill>
                <a:latin typeface="+mn-lt"/>
              </a:rPr>
              <a:t>managed operations and targeted services through talented people.</a:t>
            </a:r>
            <a:endParaRPr lang="en-US" sz="2200" dirty="0">
              <a:solidFill>
                <a:schemeClr val="tx1">
                  <a:lumMod val="75000"/>
                  <a:lumOff val="25000"/>
                </a:schemeClr>
              </a:solidFill>
              <a:latin typeface="+mn-lt"/>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672" y="2038172"/>
            <a:ext cx="1986333" cy="1366372"/>
          </a:xfrm>
          <a:prstGeom prst="round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29614" y="4325523"/>
            <a:ext cx="2500314" cy="1538034"/>
          </a:xfrm>
          <a:prstGeom prst="roundRect">
            <a:avLst/>
          </a:prstGeom>
          <a:solidFill>
            <a:schemeClr val="bg1">
              <a:lumMod val="85000"/>
            </a:schemeClr>
          </a:solidFill>
          <a:ln w="25400" cmpd="sng">
            <a:solidFill>
              <a:schemeClr val="bg1"/>
            </a:solidFill>
          </a:ln>
          <a:effectLst>
            <a:outerShdw blurRad="63500" sx="102000" sy="102000" algn="ctr" rotWithShape="0">
              <a:schemeClr val="tx1">
                <a:lumMod val="75000"/>
                <a:lumOff val="25000"/>
                <a:alpha val="40000"/>
              </a:schemeClr>
            </a:outerShdw>
          </a:effectLst>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32965" y="2042762"/>
            <a:ext cx="1974568" cy="1366920"/>
          </a:xfrm>
          <a:prstGeom prst="roundRect">
            <a:avLst/>
          </a:prstGeom>
        </p:spPr>
      </p:pic>
      <p:pic>
        <p:nvPicPr>
          <p:cNvPr id="22" name="Picture 21"/>
          <p:cNvPicPr>
            <a:picLocks noChangeAspect="1"/>
          </p:cNvPicPr>
          <p:nvPr/>
        </p:nvPicPr>
        <p:blipFill rotWithShape="1">
          <a:blip r:embed="rId7"/>
          <a:srcRect l="5417" t="2888" r="7917"/>
          <a:stretch/>
        </p:blipFill>
        <p:spPr>
          <a:xfrm>
            <a:off x="7877320" y="2017240"/>
            <a:ext cx="1981200" cy="1346537"/>
          </a:xfrm>
          <a:prstGeom prst="round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180946" y="4319546"/>
            <a:ext cx="2499592" cy="1535480"/>
          </a:xfrm>
          <a:prstGeom prst="roundRect">
            <a:avLst/>
          </a:prstGeom>
          <a:solidFill>
            <a:schemeClr val="bg1">
              <a:lumMod val="85000"/>
            </a:schemeClr>
          </a:solidFill>
          <a:ln w="25400" cmpd="sng">
            <a:solidFill>
              <a:schemeClr val="bg1"/>
            </a:solidFill>
          </a:ln>
          <a:effectLst>
            <a:outerShdw blurRad="63500" sx="102000" sy="102000" algn="ctr" rotWithShape="0">
              <a:schemeClr val="tx1">
                <a:lumMod val="75000"/>
                <a:lumOff val="25000"/>
                <a:alpha val="40000"/>
              </a:schemeClr>
            </a:outerShdw>
          </a:effectLst>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180946" y="4331318"/>
            <a:ext cx="2499591" cy="1532238"/>
          </a:xfrm>
          <a:prstGeom prst="roundRect">
            <a:avLst/>
          </a:prstGeom>
        </p:spPr>
      </p:pic>
      <p:sp>
        <p:nvSpPr>
          <p:cNvPr id="25" name="TextBox 24"/>
          <p:cNvSpPr txBox="1"/>
          <p:nvPr/>
        </p:nvSpPr>
        <p:spPr>
          <a:xfrm>
            <a:off x="9677400" y="5888491"/>
            <a:ext cx="1828800" cy="353943"/>
          </a:xfrm>
          <a:prstGeom prst="rect">
            <a:avLst/>
          </a:prstGeom>
          <a:noFill/>
        </p:spPr>
        <p:txBody>
          <a:bodyPr wrap="square" rtlCol="0">
            <a:spAutoFit/>
          </a:bodyPr>
          <a:lstStyle/>
          <a:p>
            <a:r>
              <a:rPr lang="en-US" sz="1700" dirty="0">
                <a:solidFill>
                  <a:schemeClr val="bg1"/>
                </a:solidFill>
                <a:latin typeface="Arial Narrow" panose="020B0606020202030204" pitchFamily="34" charset="0"/>
              </a:rPr>
              <a:t>WORKFORCE</a:t>
            </a:r>
          </a:p>
        </p:txBody>
      </p:sp>
    </p:spTree>
    <p:extLst>
      <p:ext uri="{BB962C8B-B14F-4D97-AF65-F5344CB8AC3E}">
        <p14:creationId xmlns:p14="http://schemas.microsoft.com/office/powerpoint/2010/main" val="2961172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Sandia National Laboratories</a:t>
            </a:r>
          </a:p>
        </p:txBody>
      </p:sp>
      <p:sp>
        <p:nvSpPr>
          <p:cNvPr id="8" name="Content Placeholder 7"/>
          <p:cNvSpPr>
            <a:spLocks noGrp="1"/>
          </p:cNvSpPr>
          <p:nvPr>
            <p:ph idx="1"/>
          </p:nvPr>
        </p:nvSpPr>
        <p:spPr/>
        <p:txBody>
          <a:bodyPr/>
          <a:lstStyle/>
          <a:p>
            <a:r>
              <a:rPr lang="en-US" b="1" dirty="0"/>
              <a:t>Sandia develops advanced technologies to ensure global peace.</a:t>
            </a:r>
          </a:p>
          <a:p>
            <a:endParaRPr lang="en-US" dirty="0"/>
          </a:p>
        </p:txBody>
      </p:sp>
      <p:pic>
        <p:nvPicPr>
          <p:cNvPr id="4" name="Picture 3">
            <a:extLst>
              <a:ext uri="{FF2B5EF4-FFF2-40B4-BE49-F238E27FC236}">
                <a16:creationId xmlns="" xmlns:a16="http://schemas.microsoft.com/office/drawing/2014/main" id="{77F8E681-7B42-4FD3-8F4C-96AB35FE47F6}"/>
              </a:ext>
            </a:extLst>
          </p:cNvPr>
          <p:cNvPicPr>
            <a:picLocks noChangeAspect="1"/>
          </p:cNvPicPr>
          <p:nvPr/>
        </p:nvPicPr>
        <p:blipFill>
          <a:blip r:embed="rId2"/>
          <a:stretch>
            <a:fillRect/>
          </a:stretch>
        </p:blipFill>
        <p:spPr>
          <a:xfrm>
            <a:off x="967409" y="2001078"/>
            <a:ext cx="4679724" cy="3084093"/>
          </a:xfrm>
          <a:prstGeom prst="rect">
            <a:avLst/>
          </a:prstGeom>
        </p:spPr>
      </p:pic>
      <p:sp>
        <p:nvSpPr>
          <p:cNvPr id="5" name="Rectangle 4">
            <a:extLst>
              <a:ext uri="{FF2B5EF4-FFF2-40B4-BE49-F238E27FC236}">
                <a16:creationId xmlns="" xmlns:a16="http://schemas.microsoft.com/office/drawing/2014/main" id="{F85AB711-DBF0-4596-A3B7-4D9D01074AED}"/>
              </a:ext>
            </a:extLst>
          </p:cNvPr>
          <p:cNvSpPr/>
          <p:nvPr/>
        </p:nvSpPr>
        <p:spPr>
          <a:xfrm>
            <a:off x="6126682" y="1821346"/>
            <a:ext cx="5419437" cy="3693319"/>
          </a:xfrm>
          <a:prstGeom prst="rect">
            <a:avLst/>
          </a:prstGeom>
        </p:spPr>
        <p:txBody>
          <a:bodyPr wrap="square">
            <a:spAutoFit/>
          </a:bodyPr>
          <a:lstStyle/>
          <a:p>
            <a:r>
              <a:rPr lang="en-US" dirty="0"/>
              <a:t>As a multidisciplinary national laboratory and federally funded research and development center (</a:t>
            </a:r>
            <a:r>
              <a:rPr lang="en-US" dirty="0">
                <a:hlinkClick r:id="rId3"/>
              </a:rPr>
              <a:t>FFRDC</a:t>
            </a:r>
            <a:r>
              <a:rPr lang="en-US" dirty="0"/>
              <a:t>), Sandia accomplishes tasks that are integral to the mission and operation of our sponsoring agencies by</a:t>
            </a:r>
          </a:p>
          <a:p>
            <a:pPr marL="285750" indent="-285750">
              <a:buFont typeface="Arial" panose="020B0604020202020204" pitchFamily="34" charset="0"/>
              <a:buChar char="•"/>
            </a:pPr>
            <a:r>
              <a:rPr lang="en-US" dirty="0"/>
              <a:t>anticipating and resolving emerging national security challenges</a:t>
            </a:r>
          </a:p>
          <a:p>
            <a:pPr marL="285750" indent="-285750">
              <a:buFont typeface="Arial" panose="020B0604020202020204" pitchFamily="34" charset="0"/>
              <a:buChar char="•"/>
            </a:pPr>
            <a:r>
              <a:rPr lang="en-US" dirty="0"/>
              <a:t>innovating and discovering new technologies to strengthen the nation’s technological superiority</a:t>
            </a:r>
          </a:p>
          <a:p>
            <a:pPr marL="285750" indent="-285750">
              <a:buFont typeface="Arial" panose="020B0604020202020204" pitchFamily="34" charset="0"/>
              <a:buChar char="•"/>
            </a:pPr>
            <a:r>
              <a:rPr lang="en-US" dirty="0"/>
              <a:t>creating value through products and services that solve important national security challenges</a:t>
            </a:r>
          </a:p>
          <a:p>
            <a:pPr marL="285750" indent="-285750">
              <a:buFont typeface="Arial" panose="020B0604020202020204" pitchFamily="34" charset="0"/>
              <a:buChar char="•"/>
            </a:pPr>
            <a:r>
              <a:rPr lang="en-US" dirty="0"/>
              <a:t>informing the national debate where technology policy is critical to preserving security and freedom throughout our world</a:t>
            </a:r>
          </a:p>
        </p:txBody>
      </p:sp>
      <p:sp>
        <p:nvSpPr>
          <p:cNvPr id="3" name="Rectangle 2"/>
          <p:cNvSpPr/>
          <p:nvPr/>
        </p:nvSpPr>
        <p:spPr>
          <a:xfrm>
            <a:off x="967409" y="5936531"/>
            <a:ext cx="10310191" cy="338554"/>
          </a:xfrm>
          <a:prstGeom prst="rect">
            <a:avLst/>
          </a:prstGeom>
        </p:spPr>
        <p:txBody>
          <a:bodyPr wrap="square">
            <a:spAutoFit/>
          </a:bodyPr>
          <a:lstStyle/>
          <a:p>
            <a:r>
              <a:rPr lang="en-US" sz="800" dirty="0">
                <a:latin typeface="Arial" charset="0"/>
                <a:ea typeface="Arial" charset="0"/>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dirty="0"/>
          </a:p>
        </p:txBody>
      </p:sp>
      <p:sp>
        <p:nvSpPr>
          <p:cNvPr id="7" name="Rectangle 6"/>
          <p:cNvSpPr/>
          <p:nvPr/>
        </p:nvSpPr>
        <p:spPr>
          <a:xfrm>
            <a:off x="967409" y="5076246"/>
            <a:ext cx="4679724" cy="707886"/>
          </a:xfrm>
          <a:prstGeom prst="rect">
            <a:avLst/>
          </a:prstGeom>
          <a:solidFill>
            <a:srgbClr val="C4BD97"/>
          </a:solidFill>
        </p:spPr>
        <p:txBody>
          <a:bodyPr wrap="square" lIns="0" rIns="0">
            <a:spAutoFit/>
          </a:bodyPr>
          <a:lstStyle/>
          <a:p>
            <a:pPr algn="ctr"/>
            <a:r>
              <a:rPr lang="en-US" b="1" dirty="0"/>
              <a:t>Managed and Operated by </a:t>
            </a:r>
            <a:r>
              <a:rPr lang="en-US" sz="2000" b="1" dirty="0">
                <a:solidFill>
                  <a:srgbClr val="FF0000"/>
                </a:solidFill>
              </a:rPr>
              <a:t>National Technology &amp; Engineering Solutions</a:t>
            </a:r>
          </a:p>
        </p:txBody>
      </p:sp>
    </p:spTree>
    <p:extLst>
      <p:ext uri="{BB962C8B-B14F-4D97-AF65-F5344CB8AC3E}">
        <p14:creationId xmlns:p14="http://schemas.microsoft.com/office/powerpoint/2010/main" val="337074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a:t>
            </a:r>
          </a:p>
        </p:txBody>
      </p:sp>
      <p:sp>
        <p:nvSpPr>
          <p:cNvPr id="3" name="Content Placeholder 2"/>
          <p:cNvSpPr>
            <a:spLocks noGrp="1"/>
          </p:cNvSpPr>
          <p:nvPr>
            <p:ph idx="1"/>
          </p:nvPr>
        </p:nvSpPr>
        <p:spPr>
          <a:xfrm>
            <a:off x="613254" y="1129251"/>
            <a:ext cx="11143315" cy="5240867"/>
          </a:xfrm>
        </p:spPr>
        <p:txBody>
          <a:bodyPr>
            <a:normAutofit/>
          </a:bodyPr>
          <a:lstStyle/>
          <a:p>
            <a:pPr>
              <a:spcBef>
                <a:spcPts val="900"/>
              </a:spcBef>
            </a:pPr>
            <a:r>
              <a:rPr lang="en-US" sz="2800" b="1" dirty="0"/>
              <a:t>Challenge</a:t>
            </a:r>
            <a:r>
              <a:rPr lang="en-US" sz="2800" dirty="0"/>
              <a:t>: </a:t>
            </a:r>
            <a:r>
              <a:rPr lang="en-US" i="1" dirty="0"/>
              <a:t>World is changing</a:t>
            </a:r>
            <a:endParaRPr lang="en-US" sz="2800" i="1" dirty="0"/>
          </a:p>
          <a:p>
            <a:pPr marL="615935" lvl="1"/>
            <a:r>
              <a:rPr lang="en-US" sz="2200" dirty="0"/>
              <a:t>Keep pace with industry</a:t>
            </a:r>
          </a:p>
          <a:p>
            <a:pPr marL="615935" lvl="1"/>
            <a:r>
              <a:rPr lang="en-US" sz="2200" dirty="0"/>
              <a:t>Compress Development Timelines</a:t>
            </a:r>
          </a:p>
          <a:p>
            <a:pPr marL="787385" lvl="2" indent="0">
              <a:buNone/>
            </a:pPr>
            <a:r>
              <a:rPr lang="en-US" i="1" dirty="0"/>
              <a:t>“We must recapture the ability of our nation to </a:t>
            </a:r>
            <a:r>
              <a:rPr lang="en-US" b="1" i="1" dirty="0"/>
              <a:t>go fast, faster </a:t>
            </a:r>
            <a:r>
              <a:rPr lang="en-US" i="1" dirty="0"/>
              <a:t>than all potential adversaries, in order to maintain an effective deterrent.” – General John E. Hyten, Commander of U.S. Strategic Command  </a:t>
            </a:r>
            <a:r>
              <a:rPr lang="en-US" i="1" u="sng" dirty="0">
                <a:hlinkClick r:id="rId2"/>
              </a:rPr>
              <a:t>Testimony to Senate Committee on Armed Services</a:t>
            </a:r>
            <a:r>
              <a:rPr lang="en-US" i="1" dirty="0"/>
              <a:t>, February 26, 2019</a:t>
            </a:r>
            <a:r>
              <a:rPr lang="en-US" dirty="0"/>
              <a:t>. </a:t>
            </a:r>
          </a:p>
          <a:p>
            <a:pPr marL="615935" lvl="1"/>
            <a:r>
              <a:rPr lang="en-US" sz="2200" dirty="0"/>
              <a:t>Workforce and Culture: Attract and retain</a:t>
            </a:r>
          </a:p>
          <a:p>
            <a:pPr marL="615935" lvl="1"/>
            <a:r>
              <a:rPr lang="en-US" sz="2200" b="1" i="1" dirty="0"/>
              <a:t>NSE is necessarily adverse to risk and change (safety, security, performance, verification)</a:t>
            </a:r>
          </a:p>
          <a:p>
            <a:pPr>
              <a:spcBef>
                <a:spcPts val="900"/>
              </a:spcBef>
            </a:pPr>
            <a:r>
              <a:rPr lang="en-US" sz="2800" b="1" dirty="0"/>
              <a:t>Proposition</a:t>
            </a:r>
            <a:r>
              <a:rPr lang="en-US" sz="2800" dirty="0"/>
              <a:t>: </a:t>
            </a:r>
            <a:r>
              <a:rPr lang="en-US" dirty="0"/>
              <a:t>become a </a:t>
            </a:r>
            <a:r>
              <a:rPr lang="en-US" b="1" i="1" dirty="0"/>
              <a:t>Part-Centric</a:t>
            </a:r>
            <a:r>
              <a:rPr lang="en-US" b="1" dirty="0"/>
              <a:t>, Model-Based Enterprise (MBE)</a:t>
            </a:r>
            <a:endParaRPr lang="en-US" dirty="0"/>
          </a:p>
          <a:p>
            <a:pPr marL="615935" lvl="1"/>
            <a:r>
              <a:rPr lang="en-US" sz="2200" dirty="0">
                <a:solidFill>
                  <a:prstClr val="black"/>
                </a:solidFill>
                <a:ea typeface="ＭＳ Ｐゴシック" charset="-128"/>
              </a:rPr>
              <a:t>MBE enables end-to-end Digital Product Realization</a:t>
            </a:r>
          </a:p>
          <a:p>
            <a:pPr marL="615935" lvl="1"/>
            <a:r>
              <a:rPr lang="en-US" sz="2200" dirty="0">
                <a:solidFill>
                  <a:prstClr val="black"/>
                </a:solidFill>
                <a:ea typeface="ＭＳ Ｐゴシック" charset="-128"/>
              </a:rPr>
              <a:t>Potential for greater speed, responsiveness, &amp; innovation</a:t>
            </a:r>
          </a:p>
          <a:p>
            <a:pPr marL="615935" lvl="1"/>
            <a:endParaRPr lang="en-US" sz="2400" dirty="0"/>
          </a:p>
        </p:txBody>
      </p:sp>
      <p:sp>
        <p:nvSpPr>
          <p:cNvPr id="4" name="TextBox 3">
            <a:extLst>
              <a:ext uri="{FF2B5EF4-FFF2-40B4-BE49-F238E27FC236}">
                <a16:creationId xmlns="" xmlns:a16="http://schemas.microsoft.com/office/drawing/2014/main" id="{B9958106-D81D-439F-B89A-933270BD94EA}"/>
              </a:ext>
            </a:extLst>
          </p:cNvPr>
          <p:cNvSpPr txBox="1"/>
          <p:nvPr/>
        </p:nvSpPr>
        <p:spPr>
          <a:xfrm>
            <a:off x="613254" y="5539121"/>
            <a:ext cx="10969145"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solidFill>
                  <a:schemeClr val="tx2"/>
                </a:solidFill>
              </a:rPr>
              <a:t>Model Based Enterprise (MBE)</a:t>
            </a:r>
            <a:r>
              <a:rPr lang="en-US" sz="2400" dirty="0">
                <a:solidFill>
                  <a:schemeClr val="tx2"/>
                </a:solidFill>
              </a:rPr>
              <a:t> </a:t>
            </a:r>
            <a:r>
              <a:rPr lang="en-US" sz="2400" dirty="0">
                <a:solidFill>
                  <a:srgbClr val="004990"/>
                </a:solidFill>
              </a:rPr>
              <a:t>-- </a:t>
            </a:r>
            <a:r>
              <a:rPr lang="en-US" sz="2400" i="1" dirty="0">
                <a:solidFill>
                  <a:srgbClr val="004990"/>
                </a:solidFill>
              </a:rPr>
              <a:t>An organization that uses digital models and associated </a:t>
            </a:r>
            <a:r>
              <a:rPr lang="en-US" sz="2400" i="1" dirty="0" smtClean="0">
                <a:solidFill>
                  <a:srgbClr val="004990"/>
                </a:solidFill>
              </a:rPr>
              <a:t>datasets </a:t>
            </a:r>
            <a:r>
              <a:rPr lang="en-US" sz="2400" i="1" dirty="0">
                <a:solidFill>
                  <a:srgbClr val="004990"/>
                </a:solidFill>
              </a:rPr>
              <a:t>as the foundation for the product lifecycle.</a:t>
            </a:r>
            <a:endParaRPr lang="en-US" dirty="0">
              <a:solidFill>
                <a:srgbClr val="004990"/>
              </a:solidFill>
            </a:endParaRPr>
          </a:p>
        </p:txBody>
      </p:sp>
      <p:sp>
        <p:nvSpPr>
          <p:cNvPr id="5" name="5-Point Star 4"/>
          <p:cNvSpPr/>
          <p:nvPr/>
        </p:nvSpPr>
        <p:spPr>
          <a:xfrm>
            <a:off x="11747500" y="1973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814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an Index Important?</a:t>
            </a:r>
          </a:p>
        </p:txBody>
      </p:sp>
      <p:sp>
        <p:nvSpPr>
          <p:cNvPr id="3" name="Content Placeholder 2"/>
          <p:cNvSpPr>
            <a:spLocks noGrp="1"/>
          </p:cNvSpPr>
          <p:nvPr>
            <p:ph idx="1"/>
          </p:nvPr>
        </p:nvSpPr>
        <p:spPr>
          <a:xfrm>
            <a:off x="575733" y="1191153"/>
            <a:ext cx="10972800" cy="5088468"/>
          </a:xfrm>
        </p:spPr>
        <p:txBody>
          <a:bodyPr/>
          <a:lstStyle/>
          <a:p>
            <a:r>
              <a:rPr lang="en-US" sz="2800" b="1" dirty="0"/>
              <a:t>To successfully become an MBE, an organization needs …</a:t>
            </a:r>
          </a:p>
          <a:p>
            <a:pPr lvl="1"/>
            <a:r>
              <a:rPr lang="en-US" sz="2400" dirty="0"/>
              <a:t>a </a:t>
            </a:r>
            <a:r>
              <a:rPr lang="en-US" sz="2400" b="1" dirty="0"/>
              <a:t>vision</a:t>
            </a:r>
            <a:r>
              <a:rPr lang="en-US" sz="2400" dirty="0"/>
              <a:t> to get started</a:t>
            </a:r>
          </a:p>
          <a:p>
            <a:pPr lvl="1"/>
            <a:r>
              <a:rPr lang="en-US" sz="2400" i="1" dirty="0"/>
              <a:t>A</a:t>
            </a:r>
            <a:r>
              <a:rPr lang="en-US" sz="2400" b="1" i="1" dirty="0"/>
              <a:t> means to drive action for the vision and a basis for action </a:t>
            </a:r>
            <a:endParaRPr lang="en-US" sz="2400" b="1" i="1" dirty="0" smtClean="0"/>
          </a:p>
          <a:p>
            <a:pPr marL="914400" lvl="2" indent="0">
              <a:buNone/>
            </a:pPr>
            <a:r>
              <a:rPr lang="en-US" sz="2400" b="1" i="1" dirty="0" smtClean="0">
                <a:sym typeface="Wingdings" panose="05000000000000000000" pitchFamily="2" charset="2"/>
              </a:rPr>
              <a:t> </a:t>
            </a:r>
            <a:r>
              <a:rPr lang="en-US" sz="2400" b="1" i="1" dirty="0">
                <a:sym typeface="Wingdings" panose="05000000000000000000" pitchFamily="2" charset="2"/>
              </a:rPr>
              <a:t>MBE Maturity Index is the means</a:t>
            </a:r>
            <a:endParaRPr lang="en-US" sz="2400" b="1" i="1" dirty="0"/>
          </a:p>
          <a:p>
            <a:pPr lvl="1"/>
            <a:r>
              <a:rPr lang="en-US" sz="2400" dirty="0"/>
              <a:t>a </a:t>
            </a:r>
            <a:r>
              <a:rPr lang="en-US" sz="2400" b="1" dirty="0"/>
              <a:t>plan</a:t>
            </a:r>
            <a:r>
              <a:rPr lang="en-US" sz="2400" dirty="0"/>
              <a:t> to achieve success.</a:t>
            </a:r>
          </a:p>
          <a:p>
            <a:pPr>
              <a:spcBef>
                <a:spcPts val="1200"/>
              </a:spcBef>
            </a:pPr>
            <a:r>
              <a:rPr lang="en-US" sz="2800" b="1" dirty="0"/>
              <a:t>MBE Maturity Index</a:t>
            </a:r>
            <a:r>
              <a:rPr lang="en-US" sz="2800" dirty="0"/>
              <a:t> -- </a:t>
            </a:r>
            <a:r>
              <a:rPr lang="en-US" sz="2800" i="1" dirty="0"/>
              <a:t>A rubric that an organization uses to assess itself as a model-based enterprise.</a:t>
            </a:r>
          </a:p>
          <a:p>
            <a:pPr lvl="1">
              <a:buFont typeface="Wingdings" panose="05000000000000000000" pitchFamily="2" charset="2"/>
              <a:buChar char="ü"/>
            </a:pPr>
            <a:r>
              <a:rPr lang="en-US" sz="2400" dirty="0"/>
              <a:t>Allows teams / organizations to assess &amp; guide their digital transformation.</a:t>
            </a:r>
          </a:p>
          <a:p>
            <a:pPr lvl="1">
              <a:buFont typeface="Wingdings" panose="05000000000000000000" pitchFamily="2" charset="2"/>
              <a:buChar char="ü"/>
            </a:pPr>
            <a:r>
              <a:rPr lang="en-US" sz="2400" dirty="0">
                <a:solidFill>
                  <a:srgbClr val="000000"/>
                </a:solidFill>
                <a:ea typeface="ＭＳ Ｐゴシック" charset="-128"/>
              </a:rPr>
              <a:t>Shows</a:t>
            </a:r>
            <a:r>
              <a:rPr lang="en-US" sz="2400" dirty="0"/>
              <a:t> an incremental progression towards becoming more digital, better integrated, better informed, and more automated.</a:t>
            </a:r>
          </a:p>
          <a:p>
            <a:pPr lvl="1">
              <a:buFont typeface="Wingdings" panose="05000000000000000000" pitchFamily="2" charset="2"/>
              <a:buChar char="ü"/>
            </a:pPr>
            <a:r>
              <a:rPr lang="en-US" sz="2400" dirty="0"/>
              <a:t>Common</a:t>
            </a:r>
            <a:r>
              <a:rPr lang="en-US" sz="2400" dirty="0">
                <a:solidFill>
                  <a:srgbClr val="000000"/>
                </a:solidFill>
                <a:ea typeface="ＭＳ Ｐゴシック" charset="-128"/>
              </a:rPr>
              <a:t> point of reference fo</a:t>
            </a:r>
            <a:r>
              <a:rPr lang="en-US" sz="2400" dirty="0">
                <a:ea typeface="ＭＳ Ｐゴシック" charset="-128"/>
              </a:rPr>
              <a:t>r communication, planning, and execution.</a:t>
            </a:r>
          </a:p>
          <a:p>
            <a:pPr lvl="1">
              <a:buFont typeface="Wingdings" panose="05000000000000000000" pitchFamily="2" charset="2"/>
              <a:buChar char="ü"/>
            </a:pPr>
            <a:r>
              <a:rPr lang="en-US" sz="2400" dirty="0"/>
              <a:t>Identifies distinctive successes along an organization’s MBE transition.  </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5</a:t>
            </a:fld>
            <a:endParaRPr lang="en-US" dirty="0"/>
          </a:p>
        </p:txBody>
      </p:sp>
      <p:sp>
        <p:nvSpPr>
          <p:cNvPr id="5" name="5-Point Star 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833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01F9A-47EA-4454-AEBE-45D093651BE2}"/>
              </a:ext>
            </a:extLst>
          </p:cNvPr>
          <p:cNvSpPr>
            <a:spLocks noGrp="1"/>
          </p:cNvSpPr>
          <p:nvPr>
            <p:ph type="title"/>
          </p:nvPr>
        </p:nvSpPr>
        <p:spPr/>
        <p:txBody>
          <a:bodyPr/>
          <a:lstStyle/>
          <a:p>
            <a:r>
              <a:rPr lang="en-US" dirty="0"/>
              <a:t>Evolution, Features, Status of NSE’s MBE Maturity Index</a:t>
            </a:r>
          </a:p>
        </p:txBody>
      </p:sp>
      <p:sp>
        <p:nvSpPr>
          <p:cNvPr id="6" name="Content Placeholder 5">
            <a:extLst>
              <a:ext uri="{FF2B5EF4-FFF2-40B4-BE49-F238E27FC236}">
                <a16:creationId xmlns="" xmlns:a16="http://schemas.microsoft.com/office/drawing/2014/main" id="{C5688D34-2A18-4458-A56D-3791B03EBEE7}"/>
              </a:ext>
            </a:extLst>
          </p:cNvPr>
          <p:cNvSpPr>
            <a:spLocks noGrp="1"/>
          </p:cNvSpPr>
          <p:nvPr>
            <p:ph idx="1"/>
          </p:nvPr>
        </p:nvSpPr>
        <p:spPr>
          <a:xfrm>
            <a:off x="613256" y="1295399"/>
            <a:ext cx="11159644" cy="5184776"/>
          </a:xfrm>
        </p:spPr>
        <p:txBody>
          <a:bodyPr>
            <a:normAutofit fontScale="92500" lnSpcReduction="20000"/>
          </a:bodyPr>
          <a:lstStyle/>
          <a:p>
            <a:pPr marL="401638" lvl="1" indent="-238125">
              <a:spcBef>
                <a:spcPts val="800"/>
              </a:spcBef>
              <a:buFont typeface="Wingdings" panose="05000000000000000000" pitchFamily="2" charset="2"/>
              <a:buChar char="§"/>
            </a:pPr>
            <a:r>
              <a:rPr lang="en-US" sz="2800" dirty="0">
                <a:latin typeface="Gill Sans MT" charset="0"/>
                <a:ea typeface="Gill Sans MT" charset="0"/>
                <a:cs typeface="Gill Sans MT" charset="0"/>
              </a:rPr>
              <a:t>Foundations:</a:t>
            </a:r>
          </a:p>
          <a:p>
            <a:pPr marL="906463" lvl="2" indent="-342900">
              <a:spcBef>
                <a:spcPts val="800"/>
              </a:spcBef>
            </a:pPr>
            <a:r>
              <a:rPr lang="en-US" sz="2200" dirty="0">
                <a:latin typeface="Gill Sans MT" charset="0"/>
                <a:ea typeface="Gill Sans MT" charset="0"/>
                <a:cs typeface="Gill Sans MT" charset="0"/>
              </a:rPr>
              <a:t>1</a:t>
            </a:r>
            <a:r>
              <a:rPr lang="en-US" sz="2200" baseline="30000" dirty="0">
                <a:latin typeface="Gill Sans MT" charset="0"/>
                <a:ea typeface="Gill Sans MT" charset="0"/>
                <a:cs typeface="Gill Sans MT" charset="0"/>
              </a:rPr>
              <a:t>st</a:t>
            </a:r>
            <a:r>
              <a:rPr lang="en-US" sz="2200" dirty="0">
                <a:latin typeface="Gill Sans MT" charset="0"/>
                <a:ea typeface="Gill Sans MT" charset="0"/>
                <a:cs typeface="Gill Sans MT" charset="0"/>
              </a:rPr>
              <a:t> Generation: MBE Maturity Capability Levels</a:t>
            </a:r>
            <a:endParaRPr lang="en-US" sz="1700" dirty="0">
              <a:latin typeface="Gill Sans MT" charset="0"/>
              <a:ea typeface="Gill Sans MT" charset="0"/>
              <a:cs typeface="Gill Sans MT" charset="0"/>
            </a:endParaRPr>
          </a:p>
          <a:p>
            <a:pPr marL="1135063" lvl="3" indent="-285750"/>
            <a:r>
              <a:rPr lang="en-US" sz="1700" dirty="0">
                <a:latin typeface="Gill Sans MT" charset="0"/>
                <a:ea typeface="Gill Sans MT" charset="0"/>
                <a:cs typeface="Gill Sans MT" charset="0"/>
              </a:rPr>
              <a:t>DOD - US Mantech – 2010; Roy Wittenburg, Mark Nielsen, Raphael Nascimento</a:t>
            </a:r>
          </a:p>
          <a:p>
            <a:pPr marL="906463" lvl="2" indent="-342900">
              <a:spcBef>
                <a:spcPts val="1200"/>
              </a:spcBef>
            </a:pPr>
            <a:r>
              <a:rPr lang="en-US" sz="2200" dirty="0">
                <a:latin typeface="Gill Sans MT" charset="0"/>
                <a:ea typeface="Gill Sans MT" charset="0"/>
                <a:cs typeface="Gill Sans MT" charset="0"/>
              </a:rPr>
              <a:t>2</a:t>
            </a:r>
            <a:r>
              <a:rPr lang="en-US" sz="2200" baseline="30000" dirty="0">
                <a:latin typeface="Gill Sans MT" charset="0"/>
                <a:ea typeface="Gill Sans MT" charset="0"/>
                <a:cs typeface="Gill Sans MT" charset="0"/>
              </a:rPr>
              <a:t>nd</a:t>
            </a:r>
            <a:r>
              <a:rPr lang="en-US" sz="2200" dirty="0">
                <a:latin typeface="Gill Sans MT" charset="0"/>
                <a:ea typeface="Gill Sans MT" charset="0"/>
                <a:cs typeface="Gill Sans MT" charset="0"/>
              </a:rPr>
              <a:t> Generation: MBE Level Assessment Worksheet </a:t>
            </a:r>
            <a:endParaRPr lang="en-US" sz="800" dirty="0">
              <a:latin typeface="Gill Sans MT" charset="0"/>
              <a:ea typeface="Gill Sans MT" charset="0"/>
              <a:cs typeface="Gill Sans MT" charset="0"/>
            </a:endParaRPr>
          </a:p>
          <a:p>
            <a:pPr marL="1135063" lvl="3" indent="-285750"/>
            <a:r>
              <a:rPr lang="en-US" sz="1700" dirty="0">
                <a:latin typeface="Gill Sans MT" charset="0"/>
                <a:ea typeface="Gill Sans MT" charset="0"/>
                <a:cs typeface="Gill Sans MT" charset="0"/>
              </a:rPr>
              <a:t>DOD – US Army; Roy Wittenburg, Rich Eckenrode, </a:t>
            </a:r>
            <a:r>
              <a:rPr lang="en-US" sz="1700" dirty="0" smtClean="0">
                <a:latin typeface="Gill Sans MT" charset="0"/>
                <a:ea typeface="Gill Sans MT" charset="0"/>
                <a:cs typeface="Gill Sans MT" charset="0"/>
              </a:rPr>
              <a:t>RECON-Services</a:t>
            </a:r>
            <a:endParaRPr lang="en-US" sz="1700" dirty="0">
              <a:latin typeface="Gill Sans MT" charset="0"/>
              <a:ea typeface="Gill Sans MT" charset="0"/>
              <a:cs typeface="Gill Sans MT" charset="0"/>
            </a:endParaRPr>
          </a:p>
          <a:p>
            <a:pPr marL="401638" lvl="1" indent="-238125">
              <a:spcBef>
                <a:spcPts val="1200"/>
              </a:spcBef>
              <a:buFont typeface="Wingdings" panose="05000000000000000000" pitchFamily="2" charset="2"/>
              <a:buChar char="§"/>
            </a:pPr>
            <a:r>
              <a:rPr lang="en-US" sz="2800" dirty="0">
                <a:solidFill>
                  <a:srgbClr val="000000"/>
                </a:solidFill>
                <a:latin typeface="Gill Sans MT" charset="0"/>
                <a:ea typeface="Gill Sans MT" charset="0"/>
                <a:cs typeface="Gill Sans MT" charset="0"/>
              </a:rPr>
              <a:t>Features of NSE’s MBE Maturity Index</a:t>
            </a:r>
          </a:p>
          <a:p>
            <a:pPr marL="735013" lvl="2" indent="-342900"/>
            <a:r>
              <a:rPr lang="en-US" sz="1900" b="1" dirty="0">
                <a:latin typeface="Gill Sans MT" charset="0"/>
                <a:ea typeface="Gill Sans MT" charset="0"/>
                <a:cs typeface="Gill Sans MT" charset="0"/>
              </a:rPr>
              <a:t>Scoring </a:t>
            </a:r>
            <a:r>
              <a:rPr lang="en-US" sz="1900" b="1" dirty="0" smtClean="0">
                <a:latin typeface="Gill Sans MT" charset="0"/>
                <a:ea typeface="Gill Sans MT" charset="0"/>
                <a:cs typeface="Gill Sans MT" charset="0"/>
              </a:rPr>
              <a:t>Matrix </a:t>
            </a:r>
            <a:r>
              <a:rPr lang="en-US" sz="1900" dirty="0" smtClean="0">
                <a:latin typeface="Gill Sans MT" charset="0"/>
                <a:ea typeface="Gill Sans MT" charset="0"/>
                <a:cs typeface="Gill Sans MT" charset="0"/>
              </a:rPr>
              <a:t>(rubric)</a:t>
            </a:r>
            <a:endParaRPr lang="en-US" sz="1900" dirty="0">
              <a:latin typeface="Gill Sans MT" charset="0"/>
              <a:ea typeface="Gill Sans MT" charset="0"/>
              <a:cs typeface="Gill Sans MT" charset="0"/>
            </a:endParaRPr>
          </a:p>
          <a:p>
            <a:pPr marL="735013" lvl="2" indent="-342900"/>
            <a:r>
              <a:rPr lang="en-US" sz="1900" dirty="0" smtClean="0">
                <a:latin typeface="Gill Sans MT" charset="0"/>
                <a:ea typeface="Gill Sans MT" charset="0"/>
                <a:cs typeface="Gill Sans MT" charset="0"/>
              </a:rPr>
              <a:t>Implemented as </a:t>
            </a:r>
            <a:r>
              <a:rPr lang="en-US" sz="1900" dirty="0">
                <a:latin typeface="Gill Sans MT" charset="0"/>
                <a:ea typeface="Gill Sans MT" charset="0"/>
                <a:cs typeface="Gill Sans MT" charset="0"/>
              </a:rPr>
              <a:t>Excel </a:t>
            </a:r>
            <a:r>
              <a:rPr lang="en-US" sz="1900" dirty="0" smtClean="0">
                <a:latin typeface="Gill Sans MT" charset="0"/>
                <a:ea typeface="Gill Sans MT" charset="0"/>
                <a:cs typeface="Gill Sans MT" charset="0"/>
              </a:rPr>
              <a:t>spreadsheet w/ MBE Lexicon</a:t>
            </a:r>
            <a:endParaRPr lang="en-US" sz="1900" dirty="0">
              <a:latin typeface="Gill Sans MT" charset="0"/>
              <a:ea typeface="Gill Sans MT" charset="0"/>
              <a:cs typeface="Gill Sans MT" charset="0"/>
            </a:endParaRPr>
          </a:p>
          <a:p>
            <a:pPr marL="735013" lvl="2" indent="-342900"/>
            <a:r>
              <a:rPr lang="en-US" sz="1900" dirty="0" smtClean="0">
                <a:latin typeface="Gill Sans MT" charset="0"/>
                <a:ea typeface="Gill Sans MT" charset="0"/>
                <a:cs typeface="Gill Sans MT" charset="0"/>
              </a:rPr>
              <a:t>Structure Extended with Categories, Topics, &amp; </a:t>
            </a:r>
            <a:r>
              <a:rPr lang="en-US" sz="1900" dirty="0">
                <a:latin typeface="Gill Sans MT" charset="0"/>
                <a:ea typeface="Gill Sans MT" charset="0"/>
                <a:cs typeface="Gill Sans MT" charset="0"/>
              </a:rPr>
              <a:t>Facets (discreteness)</a:t>
            </a:r>
            <a:endParaRPr lang="en-US" sz="1900" dirty="0" smtClean="0">
              <a:latin typeface="Gill Sans MT" charset="0"/>
              <a:ea typeface="Gill Sans MT" charset="0"/>
              <a:cs typeface="Gill Sans MT" charset="0"/>
            </a:endParaRPr>
          </a:p>
          <a:p>
            <a:pPr marL="735013" lvl="2" indent="-342900"/>
            <a:r>
              <a:rPr lang="en-US" sz="1900" dirty="0" smtClean="0">
                <a:latin typeface="Gill Sans MT" charset="0"/>
                <a:ea typeface="Gill Sans MT" charset="0"/>
                <a:cs typeface="Gill Sans MT" charset="0"/>
              </a:rPr>
              <a:t>Vertical </a:t>
            </a:r>
            <a:r>
              <a:rPr lang="en-US" sz="1900" dirty="0">
                <a:latin typeface="Gill Sans MT" charset="0"/>
                <a:ea typeface="Gill Sans MT" charset="0"/>
                <a:cs typeface="Gill Sans MT" charset="0"/>
              </a:rPr>
              <a:t>and horizontal consistency and continuity</a:t>
            </a:r>
          </a:p>
          <a:p>
            <a:pPr marL="735013" lvl="2" indent="-342900"/>
            <a:r>
              <a:rPr lang="en-US" sz="1900" dirty="0">
                <a:latin typeface="Gill Sans MT" charset="0"/>
                <a:ea typeface="Gill Sans MT" charset="0"/>
                <a:cs typeface="Gill Sans MT" charset="0"/>
              </a:rPr>
              <a:t>Assesses target (future) and as-is (current state) for any given set of activities</a:t>
            </a:r>
          </a:p>
          <a:p>
            <a:pPr marL="735013" lvl="2" indent="-342900"/>
            <a:r>
              <a:rPr lang="en-US" sz="1900" dirty="0">
                <a:latin typeface="Gill Sans MT" charset="0"/>
                <a:ea typeface="Gill Sans MT" charset="0"/>
                <a:cs typeface="Gill Sans MT" charset="0"/>
              </a:rPr>
              <a:t>As-Is assessment reviewed at three different as-is ratings: </a:t>
            </a:r>
            <a:r>
              <a:rPr lang="en-US" sz="1900" dirty="0" smtClean="0">
                <a:latin typeface="Gill Sans MT" charset="0"/>
                <a:ea typeface="Gill Sans MT" charset="0"/>
                <a:cs typeface="Gill Sans MT" charset="0"/>
              </a:rPr>
              <a:t>Capability (tools), Readiness (processes), Adoption (people)</a:t>
            </a:r>
            <a:endParaRPr lang="en-US" sz="1900" dirty="0">
              <a:latin typeface="Gill Sans MT" charset="0"/>
              <a:ea typeface="Gill Sans MT" charset="0"/>
              <a:cs typeface="Gill Sans MT" charset="0"/>
            </a:endParaRPr>
          </a:p>
          <a:p>
            <a:pPr marL="735013" lvl="2" indent="-342900"/>
            <a:r>
              <a:rPr lang="en-US" sz="1900" dirty="0">
                <a:latin typeface="Gill Sans MT" charset="0"/>
              </a:rPr>
              <a:t>Built for the NSE, but normalized for </a:t>
            </a:r>
            <a:r>
              <a:rPr lang="en-US" sz="1900" b="1" dirty="0">
                <a:latin typeface="Gill Sans MT" charset="0"/>
              </a:rPr>
              <a:t>any</a:t>
            </a:r>
            <a:r>
              <a:rPr lang="en-US" sz="1900" dirty="0">
                <a:latin typeface="Gill Sans MT" charset="0"/>
              </a:rPr>
              <a:t> Digital Product Realization Enterprise</a:t>
            </a:r>
          </a:p>
          <a:p>
            <a:pPr marL="735013" lvl="2" indent="-342900"/>
            <a:r>
              <a:rPr lang="en-US" sz="1900" dirty="0">
                <a:latin typeface="Gill Sans MT" charset="0"/>
                <a:ea typeface="Gill Sans MT" charset="0"/>
                <a:cs typeface="Gill Sans MT" charset="0"/>
              </a:rPr>
              <a:t>Embeds notions of trust</a:t>
            </a:r>
          </a:p>
          <a:p>
            <a:pPr marL="735013" lvl="2" indent="-342900"/>
            <a:r>
              <a:rPr lang="en-US" sz="1900" dirty="0">
                <a:latin typeface="Gill Sans MT" charset="0"/>
                <a:ea typeface="Gill Sans MT" charset="0"/>
                <a:cs typeface="Gill Sans MT" charset="0"/>
              </a:rPr>
              <a:t>Feedback loop with </a:t>
            </a:r>
            <a:r>
              <a:rPr lang="en-US" sz="1900" dirty="0" smtClean="0">
                <a:latin typeface="Gill Sans MT" charset="0"/>
                <a:ea typeface="Gill Sans MT" charset="0"/>
                <a:cs typeface="Gill Sans MT" charset="0"/>
              </a:rPr>
              <a:t>Lexicon</a:t>
            </a:r>
            <a:endParaRPr lang="en-US" dirty="0"/>
          </a:p>
        </p:txBody>
      </p:sp>
      <p:sp>
        <p:nvSpPr>
          <p:cNvPr id="4" name="Slide Number Placeholder 3">
            <a:extLst>
              <a:ext uri="{FF2B5EF4-FFF2-40B4-BE49-F238E27FC236}">
                <a16:creationId xmlns="" xmlns:a16="http://schemas.microsoft.com/office/drawing/2014/main" id="{1001E6AB-13FF-4C23-8E11-701A90AEA2F3}"/>
              </a:ext>
            </a:extLst>
          </p:cNvPr>
          <p:cNvSpPr>
            <a:spLocks noGrp="1"/>
          </p:cNvSpPr>
          <p:nvPr>
            <p:ph type="sldNum" sz="quarter" idx="10"/>
          </p:nvPr>
        </p:nvSpPr>
        <p:spPr/>
        <p:txBody>
          <a:bodyPr/>
          <a:lstStyle/>
          <a:p>
            <a:pPr>
              <a:defRPr/>
            </a:pPr>
            <a:fld id="{C67A797E-2ADE-4901-BCDE-A8E6619F2DA3}" type="slidenum">
              <a:rPr lang="en-US" smtClean="0"/>
              <a:pPr>
                <a:defRPr/>
              </a:pPr>
              <a:t>6</a:t>
            </a:fld>
            <a:endParaRPr lang="en-US" dirty="0"/>
          </a:p>
        </p:txBody>
      </p:sp>
      <p:sp>
        <p:nvSpPr>
          <p:cNvPr id="5" name="5-Point Star 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163058" y="3007764"/>
            <a:ext cx="304542" cy="31063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025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E8D00B-8739-4FF0-A1A4-CF149DFBE150}"/>
              </a:ext>
            </a:extLst>
          </p:cNvPr>
          <p:cNvSpPr>
            <a:spLocks noGrp="1"/>
          </p:cNvSpPr>
          <p:nvPr>
            <p:ph type="title"/>
          </p:nvPr>
        </p:nvSpPr>
        <p:spPr/>
        <p:txBody>
          <a:bodyPr/>
          <a:lstStyle/>
          <a:p>
            <a:r>
              <a:rPr lang="en-US" dirty="0"/>
              <a:t>Initial Lifecycle Scope of NSE’s MBE Maturity Index</a:t>
            </a:r>
          </a:p>
        </p:txBody>
      </p:sp>
      <p:sp>
        <p:nvSpPr>
          <p:cNvPr id="4" name="Slide Number Placeholder 3">
            <a:extLst>
              <a:ext uri="{FF2B5EF4-FFF2-40B4-BE49-F238E27FC236}">
                <a16:creationId xmlns="" xmlns:a16="http://schemas.microsoft.com/office/drawing/2014/main" id="{DF3671A4-D7D9-40EC-BCFB-B210618189D2}"/>
              </a:ext>
            </a:extLst>
          </p:cNvPr>
          <p:cNvSpPr>
            <a:spLocks noGrp="1"/>
          </p:cNvSpPr>
          <p:nvPr>
            <p:ph type="sldNum" sz="quarter" idx="10"/>
          </p:nvPr>
        </p:nvSpPr>
        <p:spPr/>
        <p:txBody>
          <a:bodyPr/>
          <a:lstStyle/>
          <a:p>
            <a:pPr>
              <a:defRPr/>
            </a:pPr>
            <a:fld id="{C67A797E-2ADE-4901-BCDE-A8E6619F2DA3}" type="slidenum">
              <a:rPr lang="en-US" smtClean="0"/>
              <a:pPr>
                <a:defRPr/>
              </a:pPr>
              <a:t>7</a:t>
            </a:fld>
            <a:endParaRPr lang="en-US" dirty="0"/>
          </a:p>
        </p:txBody>
      </p:sp>
      <p:sp>
        <p:nvSpPr>
          <p:cNvPr id="5" name="Rectangle 4">
            <a:extLst>
              <a:ext uri="{FF2B5EF4-FFF2-40B4-BE49-F238E27FC236}">
                <a16:creationId xmlns="" xmlns:a16="http://schemas.microsoft.com/office/drawing/2014/main" id="{E8B357F9-FC78-4E4D-9B06-B759522FAADE}"/>
              </a:ext>
            </a:extLst>
          </p:cNvPr>
          <p:cNvSpPr/>
          <p:nvPr/>
        </p:nvSpPr>
        <p:spPr>
          <a:xfrm>
            <a:off x="3851826" y="1160068"/>
            <a:ext cx="4614248" cy="5064851"/>
          </a:xfrm>
          <a:prstGeom prst="rect">
            <a:avLst/>
          </a:prstGeom>
          <a:gradFill flip="none" rotWithShape="1">
            <a:gsLst>
              <a:gs pos="0">
                <a:schemeClr val="accent3">
                  <a:shade val="30000"/>
                  <a:satMod val="115000"/>
                </a:schemeClr>
              </a:gs>
              <a:gs pos="38000">
                <a:schemeClr val="accent3">
                  <a:shade val="67500"/>
                  <a:satMod val="115000"/>
                </a:schemeClr>
              </a:gs>
              <a:gs pos="87000">
                <a:schemeClr val="accent3">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133" b="1" dirty="0">
              <a:solidFill>
                <a:schemeClr val="tx1"/>
              </a:solidFill>
            </a:endParaRPr>
          </a:p>
        </p:txBody>
      </p:sp>
      <p:sp>
        <p:nvSpPr>
          <p:cNvPr id="6" name="Rounded Rectangle 6">
            <a:extLst>
              <a:ext uri="{FF2B5EF4-FFF2-40B4-BE49-F238E27FC236}">
                <a16:creationId xmlns="" xmlns:a16="http://schemas.microsoft.com/office/drawing/2014/main" id="{F97748C0-5256-4294-A959-92FFC2EBC33F}"/>
              </a:ext>
            </a:extLst>
          </p:cNvPr>
          <p:cNvSpPr/>
          <p:nvPr/>
        </p:nvSpPr>
        <p:spPr>
          <a:xfrm>
            <a:off x="4506909" y="2638370"/>
            <a:ext cx="1167944" cy="873828"/>
          </a:xfrm>
          <a:prstGeom prst="roundRect">
            <a:avLst/>
          </a:prstGeom>
          <a:solidFill>
            <a:schemeClr val="tx1">
              <a:lumMod val="65000"/>
              <a:lumOff val="3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Design Product</a:t>
            </a:r>
          </a:p>
        </p:txBody>
      </p:sp>
      <p:sp>
        <p:nvSpPr>
          <p:cNvPr id="7" name="Rounded Rectangle 8">
            <a:extLst>
              <a:ext uri="{FF2B5EF4-FFF2-40B4-BE49-F238E27FC236}">
                <a16:creationId xmlns="" xmlns:a16="http://schemas.microsoft.com/office/drawing/2014/main" id="{7129B774-1100-4FB5-BBD3-1231F801500C}"/>
              </a:ext>
            </a:extLst>
          </p:cNvPr>
          <p:cNvSpPr/>
          <p:nvPr/>
        </p:nvSpPr>
        <p:spPr>
          <a:xfrm>
            <a:off x="6515975" y="2615312"/>
            <a:ext cx="1167944" cy="873828"/>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rgbClr val="FFFFFF"/>
                </a:solidFill>
              </a:rPr>
              <a:t>Produce</a:t>
            </a:r>
          </a:p>
          <a:p>
            <a:pPr algn="ctr"/>
            <a:r>
              <a:rPr lang="en-US" b="1" dirty="0">
                <a:solidFill>
                  <a:srgbClr val="FFFFFF"/>
                </a:solidFill>
              </a:rPr>
              <a:t>Product</a:t>
            </a:r>
          </a:p>
        </p:txBody>
      </p:sp>
      <p:sp>
        <p:nvSpPr>
          <p:cNvPr id="8" name="Rounded Rectangle 10">
            <a:extLst>
              <a:ext uri="{FF2B5EF4-FFF2-40B4-BE49-F238E27FC236}">
                <a16:creationId xmlns="" xmlns:a16="http://schemas.microsoft.com/office/drawing/2014/main" id="{A7A3F6F7-155B-457C-A551-C2C44E8985F5}"/>
              </a:ext>
            </a:extLst>
          </p:cNvPr>
          <p:cNvSpPr/>
          <p:nvPr/>
        </p:nvSpPr>
        <p:spPr>
          <a:xfrm>
            <a:off x="8466074" y="2620260"/>
            <a:ext cx="1167944" cy="873828"/>
          </a:xfrm>
          <a:prstGeom prst="round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FFFFFF"/>
                </a:solidFill>
              </a:rPr>
              <a:t>Service</a:t>
            </a:r>
          </a:p>
          <a:p>
            <a:pPr algn="ctr"/>
            <a:r>
              <a:rPr lang="en-US" sz="1600" b="1" dirty="0">
                <a:solidFill>
                  <a:srgbClr val="FFFFFF"/>
                </a:solidFill>
              </a:rPr>
              <a:t>Product</a:t>
            </a:r>
          </a:p>
        </p:txBody>
      </p:sp>
      <p:cxnSp>
        <p:nvCxnSpPr>
          <p:cNvPr id="9" name="Straight Arrow Connector 8">
            <a:extLst>
              <a:ext uri="{FF2B5EF4-FFF2-40B4-BE49-F238E27FC236}">
                <a16:creationId xmlns="" xmlns:a16="http://schemas.microsoft.com/office/drawing/2014/main" id="{593AB22A-FEFE-4711-B818-81A3EEEE254D}"/>
              </a:ext>
            </a:extLst>
          </p:cNvPr>
          <p:cNvCxnSpPr>
            <a:cxnSpLocks/>
            <a:stCxn id="21" idx="3"/>
            <a:endCxn id="6" idx="1"/>
          </p:cNvCxnSpPr>
          <p:nvPr/>
        </p:nvCxnSpPr>
        <p:spPr>
          <a:xfrm>
            <a:off x="3581239" y="3075284"/>
            <a:ext cx="925670" cy="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10" name="Rounded Rectangle 21">
            <a:extLst>
              <a:ext uri="{FF2B5EF4-FFF2-40B4-BE49-F238E27FC236}">
                <a16:creationId xmlns="" xmlns:a16="http://schemas.microsoft.com/office/drawing/2014/main" id="{CCBFA869-F8F3-4321-B98D-557BF7CF359D}"/>
              </a:ext>
            </a:extLst>
          </p:cNvPr>
          <p:cNvSpPr/>
          <p:nvPr/>
        </p:nvSpPr>
        <p:spPr>
          <a:xfrm>
            <a:off x="1943101" y="4619240"/>
            <a:ext cx="8323388" cy="711106"/>
          </a:xfrm>
          <a:prstGeom prst="round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133" dirty="0">
                <a:solidFill>
                  <a:srgbClr val="FFFFFF"/>
                </a:solidFill>
              </a:rPr>
              <a:t>Manage Product &amp; Process Data</a:t>
            </a:r>
          </a:p>
        </p:txBody>
      </p:sp>
      <p:cxnSp>
        <p:nvCxnSpPr>
          <p:cNvPr id="11" name="Straight Arrow Connector 10">
            <a:extLst>
              <a:ext uri="{FF2B5EF4-FFF2-40B4-BE49-F238E27FC236}">
                <a16:creationId xmlns="" xmlns:a16="http://schemas.microsoft.com/office/drawing/2014/main" id="{9C05B15B-D71E-4CAC-A124-937A104ADEC8}"/>
              </a:ext>
            </a:extLst>
          </p:cNvPr>
          <p:cNvCxnSpPr>
            <a:cxnSpLocks/>
            <a:stCxn id="6" idx="3"/>
            <a:endCxn id="7" idx="1"/>
          </p:cNvCxnSpPr>
          <p:nvPr/>
        </p:nvCxnSpPr>
        <p:spPr>
          <a:xfrm flipV="1">
            <a:off x="5674853" y="3052226"/>
            <a:ext cx="841122" cy="23058"/>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 xmlns:a16="http://schemas.microsoft.com/office/drawing/2014/main" id="{4685765B-6DCC-4E58-AE8D-AB7B0991AD92}"/>
              </a:ext>
            </a:extLst>
          </p:cNvPr>
          <p:cNvCxnSpPr>
            <a:cxnSpLocks/>
            <a:stCxn id="7" idx="3"/>
            <a:endCxn id="8" idx="1"/>
          </p:cNvCxnSpPr>
          <p:nvPr/>
        </p:nvCxnSpPr>
        <p:spPr>
          <a:xfrm>
            <a:off x="7683920" y="3052226"/>
            <a:ext cx="782155" cy="4948"/>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 xmlns:a16="http://schemas.microsoft.com/office/drawing/2014/main" id="{81082D82-C12F-4E78-A1DF-4E45D6DE83EE}"/>
              </a:ext>
            </a:extLst>
          </p:cNvPr>
          <p:cNvCxnSpPr>
            <a:cxnSpLocks/>
            <a:endCxn id="7" idx="2"/>
          </p:cNvCxnSpPr>
          <p:nvPr/>
        </p:nvCxnSpPr>
        <p:spPr>
          <a:xfrm flipV="1">
            <a:off x="7099947" y="3489140"/>
            <a:ext cx="0" cy="1120858"/>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 xmlns:a16="http://schemas.microsoft.com/office/drawing/2014/main" id="{7A9785CA-8E64-45E8-9CA0-8CC08A4A344F}"/>
              </a:ext>
            </a:extLst>
          </p:cNvPr>
          <p:cNvCxnSpPr>
            <a:cxnSpLocks/>
            <a:endCxn id="6" idx="2"/>
          </p:cNvCxnSpPr>
          <p:nvPr/>
        </p:nvCxnSpPr>
        <p:spPr>
          <a:xfrm flipV="1">
            <a:off x="5090881" y="3512198"/>
            <a:ext cx="0" cy="1113950"/>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 xmlns:a16="http://schemas.microsoft.com/office/drawing/2014/main" id="{2D4C4BD1-5F63-48E9-876C-71ACAFDCF90C}"/>
              </a:ext>
            </a:extLst>
          </p:cNvPr>
          <p:cNvCxnSpPr>
            <a:cxnSpLocks/>
            <a:endCxn id="8" idx="2"/>
          </p:cNvCxnSpPr>
          <p:nvPr/>
        </p:nvCxnSpPr>
        <p:spPr>
          <a:xfrm flipH="1" flipV="1">
            <a:off x="9050047" y="3494088"/>
            <a:ext cx="7509" cy="1113950"/>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sp>
        <p:nvSpPr>
          <p:cNvPr id="16" name="TextBox 15">
            <a:extLst>
              <a:ext uri="{FF2B5EF4-FFF2-40B4-BE49-F238E27FC236}">
                <a16:creationId xmlns="" xmlns:a16="http://schemas.microsoft.com/office/drawing/2014/main" id="{94C5A39B-CF0C-4D2E-B516-E897B25E6720}"/>
              </a:ext>
            </a:extLst>
          </p:cNvPr>
          <p:cNvSpPr txBox="1"/>
          <p:nvPr/>
        </p:nvSpPr>
        <p:spPr>
          <a:xfrm rot="19475127">
            <a:off x="1495988" y="2254242"/>
            <a:ext cx="1337930" cy="486287"/>
          </a:xfrm>
          <a:prstGeom prst="rect">
            <a:avLst/>
          </a:prstGeom>
          <a:noFill/>
        </p:spPr>
        <p:txBody>
          <a:bodyPr wrap="square" rtlCol="0">
            <a:spAutoFit/>
          </a:bodyPr>
          <a:lstStyle/>
          <a:p>
            <a:pPr>
              <a:lnSpc>
                <a:spcPct val="80000"/>
              </a:lnSpc>
            </a:pPr>
            <a:r>
              <a:rPr lang="en-US" sz="1600" dirty="0">
                <a:solidFill>
                  <a:srgbClr val="000000"/>
                </a:solidFill>
                <a:latin typeface="Gill Sans MT" charset="0"/>
                <a:ea typeface="Gill Sans MT" charset="0"/>
                <a:cs typeface="Gill Sans MT" charset="0"/>
              </a:rPr>
              <a:t>Customer</a:t>
            </a:r>
          </a:p>
          <a:p>
            <a:pPr>
              <a:lnSpc>
                <a:spcPct val="80000"/>
              </a:lnSpc>
            </a:pPr>
            <a:r>
              <a:rPr lang="en-US" sz="1600" dirty="0">
                <a:solidFill>
                  <a:srgbClr val="000000"/>
                </a:solidFill>
                <a:latin typeface="Gill Sans MT" charset="0"/>
                <a:ea typeface="Gill Sans MT" charset="0"/>
                <a:cs typeface="Gill Sans MT" charset="0"/>
              </a:rPr>
              <a:t>Requirements</a:t>
            </a:r>
          </a:p>
        </p:txBody>
      </p:sp>
      <p:sp>
        <p:nvSpPr>
          <p:cNvPr id="17" name="TextBox 16">
            <a:extLst>
              <a:ext uri="{FF2B5EF4-FFF2-40B4-BE49-F238E27FC236}">
                <a16:creationId xmlns="" xmlns:a16="http://schemas.microsoft.com/office/drawing/2014/main" id="{93FCEE50-8133-4F9F-A9B4-5A7B0D9AB219}"/>
              </a:ext>
            </a:extLst>
          </p:cNvPr>
          <p:cNvSpPr txBox="1"/>
          <p:nvPr/>
        </p:nvSpPr>
        <p:spPr>
          <a:xfrm rot="19082933">
            <a:off x="5651250" y="2357388"/>
            <a:ext cx="1122423" cy="486287"/>
          </a:xfrm>
          <a:prstGeom prst="rect">
            <a:avLst/>
          </a:prstGeom>
          <a:noFill/>
        </p:spPr>
        <p:txBody>
          <a:bodyPr wrap="square" rtlCol="0">
            <a:spAutoFit/>
          </a:bodyPr>
          <a:lstStyle/>
          <a:p>
            <a:pPr>
              <a:lnSpc>
                <a:spcPct val="80000"/>
              </a:lnSpc>
            </a:pPr>
            <a:r>
              <a:rPr lang="en-US" sz="1600" dirty="0">
                <a:solidFill>
                  <a:srgbClr val="000000"/>
                </a:solidFill>
                <a:latin typeface="Gill Sans MT" charset="0"/>
                <a:ea typeface="Gill Sans MT" charset="0"/>
                <a:cs typeface="Gill Sans MT" charset="0"/>
              </a:rPr>
              <a:t>Authorized</a:t>
            </a:r>
          </a:p>
          <a:p>
            <a:pPr>
              <a:lnSpc>
                <a:spcPct val="80000"/>
              </a:lnSpc>
            </a:pPr>
            <a:r>
              <a:rPr lang="en-US" sz="1600" dirty="0">
                <a:solidFill>
                  <a:srgbClr val="000000"/>
                </a:solidFill>
                <a:latin typeface="Gill Sans MT" charset="0"/>
                <a:ea typeface="Gill Sans MT" charset="0"/>
                <a:cs typeface="Gill Sans MT" charset="0"/>
              </a:rPr>
              <a:t>Design</a:t>
            </a:r>
          </a:p>
        </p:txBody>
      </p:sp>
      <p:sp>
        <p:nvSpPr>
          <p:cNvPr id="18" name="TextBox 17">
            <a:extLst>
              <a:ext uri="{FF2B5EF4-FFF2-40B4-BE49-F238E27FC236}">
                <a16:creationId xmlns="" xmlns:a16="http://schemas.microsoft.com/office/drawing/2014/main" id="{61706177-4004-45E7-AA41-6BCF34C5A8CB}"/>
              </a:ext>
            </a:extLst>
          </p:cNvPr>
          <p:cNvSpPr txBox="1"/>
          <p:nvPr/>
        </p:nvSpPr>
        <p:spPr>
          <a:xfrm rot="18939059">
            <a:off x="7675995" y="2346261"/>
            <a:ext cx="989182" cy="486287"/>
          </a:xfrm>
          <a:prstGeom prst="rect">
            <a:avLst/>
          </a:prstGeom>
          <a:noFill/>
        </p:spPr>
        <p:txBody>
          <a:bodyPr wrap="square" rtlCol="0">
            <a:spAutoFit/>
          </a:bodyPr>
          <a:lstStyle/>
          <a:p>
            <a:pPr>
              <a:lnSpc>
                <a:spcPct val="80000"/>
              </a:lnSpc>
            </a:pPr>
            <a:r>
              <a:rPr lang="en-US" sz="1600" dirty="0">
                <a:solidFill>
                  <a:srgbClr val="000000"/>
                </a:solidFill>
                <a:latin typeface="Gill Sans MT" charset="0"/>
                <a:ea typeface="Gill Sans MT" charset="0"/>
                <a:cs typeface="Gill Sans MT" charset="0"/>
              </a:rPr>
              <a:t>Delivered</a:t>
            </a:r>
          </a:p>
          <a:p>
            <a:pPr>
              <a:lnSpc>
                <a:spcPct val="80000"/>
              </a:lnSpc>
            </a:pPr>
            <a:r>
              <a:rPr lang="en-US" sz="1600" dirty="0">
                <a:solidFill>
                  <a:srgbClr val="000000"/>
                </a:solidFill>
                <a:latin typeface="Gill Sans MT" charset="0"/>
                <a:ea typeface="Gill Sans MT" charset="0"/>
                <a:cs typeface="Gill Sans MT" charset="0"/>
              </a:rPr>
              <a:t>Product</a:t>
            </a:r>
          </a:p>
        </p:txBody>
      </p:sp>
      <p:sp>
        <p:nvSpPr>
          <p:cNvPr id="19" name="TextBox 18">
            <a:extLst>
              <a:ext uri="{FF2B5EF4-FFF2-40B4-BE49-F238E27FC236}">
                <a16:creationId xmlns="" xmlns:a16="http://schemas.microsoft.com/office/drawing/2014/main" id="{3D6D5B8D-35B5-47A2-90D0-1652A02E556C}"/>
              </a:ext>
            </a:extLst>
          </p:cNvPr>
          <p:cNvSpPr txBox="1"/>
          <p:nvPr/>
        </p:nvSpPr>
        <p:spPr>
          <a:xfrm rot="19086863">
            <a:off x="9669262" y="2346262"/>
            <a:ext cx="958917" cy="486287"/>
          </a:xfrm>
          <a:prstGeom prst="rect">
            <a:avLst/>
          </a:prstGeom>
          <a:noFill/>
        </p:spPr>
        <p:txBody>
          <a:bodyPr wrap="square" rtlCol="0">
            <a:spAutoFit/>
          </a:bodyPr>
          <a:lstStyle/>
          <a:p>
            <a:pPr>
              <a:lnSpc>
                <a:spcPct val="80000"/>
              </a:lnSpc>
            </a:pPr>
            <a:r>
              <a:rPr lang="en-US" sz="1600" dirty="0">
                <a:solidFill>
                  <a:srgbClr val="000000"/>
                </a:solidFill>
                <a:latin typeface="Gill Sans MT" charset="0"/>
                <a:ea typeface="Gill Sans MT" charset="0"/>
                <a:cs typeface="Gill Sans MT" charset="0"/>
              </a:rPr>
              <a:t>Disposed</a:t>
            </a:r>
          </a:p>
          <a:p>
            <a:pPr>
              <a:lnSpc>
                <a:spcPct val="80000"/>
              </a:lnSpc>
            </a:pPr>
            <a:r>
              <a:rPr lang="en-US" sz="1600" dirty="0">
                <a:solidFill>
                  <a:srgbClr val="000000"/>
                </a:solidFill>
                <a:latin typeface="Gill Sans MT" charset="0"/>
                <a:ea typeface="Gill Sans MT" charset="0"/>
                <a:cs typeface="Gill Sans MT" charset="0"/>
              </a:rPr>
              <a:t>Product</a:t>
            </a:r>
          </a:p>
        </p:txBody>
      </p:sp>
      <p:cxnSp>
        <p:nvCxnSpPr>
          <p:cNvPr id="20" name="Straight Arrow Connector 19">
            <a:extLst>
              <a:ext uri="{FF2B5EF4-FFF2-40B4-BE49-F238E27FC236}">
                <a16:creationId xmlns="" xmlns:a16="http://schemas.microsoft.com/office/drawing/2014/main" id="{FF80905A-683F-4E90-915C-81E129FE21BE}"/>
              </a:ext>
            </a:extLst>
          </p:cNvPr>
          <p:cNvCxnSpPr>
            <a:cxnSpLocks/>
            <a:stCxn id="8" idx="3"/>
          </p:cNvCxnSpPr>
          <p:nvPr/>
        </p:nvCxnSpPr>
        <p:spPr>
          <a:xfrm>
            <a:off x="9634019" y="3057174"/>
            <a:ext cx="930991" cy="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21" name="Rounded Rectangle 22">
            <a:extLst>
              <a:ext uri="{FF2B5EF4-FFF2-40B4-BE49-F238E27FC236}">
                <a16:creationId xmlns="" xmlns:a16="http://schemas.microsoft.com/office/drawing/2014/main" id="{06D7C7B7-F1B7-4E20-89D0-B9A15D10FA95}"/>
              </a:ext>
            </a:extLst>
          </p:cNvPr>
          <p:cNvSpPr/>
          <p:nvPr/>
        </p:nvSpPr>
        <p:spPr>
          <a:xfrm>
            <a:off x="2413295" y="2638370"/>
            <a:ext cx="1167944" cy="873828"/>
          </a:xfrm>
          <a:prstGeom prst="roundRect">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Conceive Product</a:t>
            </a:r>
          </a:p>
        </p:txBody>
      </p:sp>
      <p:cxnSp>
        <p:nvCxnSpPr>
          <p:cNvPr id="22" name="Straight Arrow Connector 21">
            <a:extLst>
              <a:ext uri="{FF2B5EF4-FFF2-40B4-BE49-F238E27FC236}">
                <a16:creationId xmlns="" xmlns:a16="http://schemas.microsoft.com/office/drawing/2014/main" id="{0D533A3F-6BD3-46F2-AF17-AEC7E6FD1C1C}"/>
              </a:ext>
            </a:extLst>
          </p:cNvPr>
          <p:cNvCxnSpPr>
            <a:cxnSpLocks/>
            <a:endCxn id="21" idx="1"/>
          </p:cNvCxnSpPr>
          <p:nvPr/>
        </p:nvCxnSpPr>
        <p:spPr>
          <a:xfrm>
            <a:off x="1644579" y="3075284"/>
            <a:ext cx="768717" cy="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3" name="Straight Arrow Connector 22">
            <a:extLst>
              <a:ext uri="{FF2B5EF4-FFF2-40B4-BE49-F238E27FC236}">
                <a16:creationId xmlns="" xmlns:a16="http://schemas.microsoft.com/office/drawing/2014/main" id="{3120A12D-FCF7-40D6-BA7B-A24AAAF7EE58}"/>
              </a:ext>
            </a:extLst>
          </p:cNvPr>
          <p:cNvCxnSpPr>
            <a:cxnSpLocks/>
            <a:endCxn id="21" idx="2"/>
          </p:cNvCxnSpPr>
          <p:nvPr/>
        </p:nvCxnSpPr>
        <p:spPr>
          <a:xfrm flipV="1">
            <a:off x="2997267" y="3512198"/>
            <a:ext cx="0" cy="1113950"/>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sp>
        <p:nvSpPr>
          <p:cNvPr id="24" name="TextBox 23">
            <a:extLst>
              <a:ext uri="{FF2B5EF4-FFF2-40B4-BE49-F238E27FC236}">
                <a16:creationId xmlns="" xmlns:a16="http://schemas.microsoft.com/office/drawing/2014/main" id="{F805C5D4-6844-4571-8931-3191C6158D1E}"/>
              </a:ext>
            </a:extLst>
          </p:cNvPr>
          <p:cNvSpPr txBox="1"/>
          <p:nvPr/>
        </p:nvSpPr>
        <p:spPr>
          <a:xfrm rot="19297386">
            <a:off x="3502875" y="2025324"/>
            <a:ext cx="2079920" cy="486287"/>
          </a:xfrm>
          <a:prstGeom prst="rect">
            <a:avLst/>
          </a:prstGeom>
          <a:noFill/>
        </p:spPr>
        <p:txBody>
          <a:bodyPr wrap="square" rtlCol="0">
            <a:spAutoFit/>
          </a:bodyPr>
          <a:lstStyle/>
          <a:p>
            <a:pPr>
              <a:lnSpc>
                <a:spcPct val="80000"/>
              </a:lnSpc>
            </a:pPr>
            <a:r>
              <a:rPr lang="en-US" sz="1600" dirty="0" smtClean="0">
                <a:solidFill>
                  <a:srgbClr val="000000"/>
                </a:solidFill>
                <a:latin typeface="Gill Sans MT" charset="0"/>
                <a:ea typeface="Gill Sans MT" charset="0"/>
                <a:cs typeface="Gill Sans MT" charset="0"/>
              </a:rPr>
              <a:t>Primary Concept </a:t>
            </a:r>
            <a:r>
              <a:rPr lang="en-US" sz="1600" dirty="0">
                <a:solidFill>
                  <a:srgbClr val="000000"/>
                </a:solidFill>
                <a:latin typeface="Gill Sans MT" charset="0"/>
                <a:ea typeface="Gill Sans MT" charset="0"/>
                <a:cs typeface="Gill Sans MT" charset="0"/>
              </a:rPr>
              <a:t>&amp; </a:t>
            </a:r>
            <a:endParaRPr lang="en-US" sz="1600" dirty="0" smtClean="0">
              <a:solidFill>
                <a:srgbClr val="000000"/>
              </a:solidFill>
              <a:latin typeface="Gill Sans MT" charset="0"/>
              <a:ea typeface="Gill Sans MT" charset="0"/>
              <a:cs typeface="Gill Sans MT" charset="0"/>
            </a:endParaRPr>
          </a:p>
          <a:p>
            <a:pPr>
              <a:lnSpc>
                <a:spcPct val="80000"/>
              </a:lnSpc>
            </a:pPr>
            <a:r>
              <a:rPr lang="en-US" sz="1600" dirty="0" smtClean="0">
                <a:solidFill>
                  <a:srgbClr val="000000"/>
                </a:solidFill>
                <a:latin typeface="Gill Sans MT" charset="0"/>
                <a:ea typeface="Gill Sans MT" charset="0"/>
                <a:cs typeface="Gill Sans MT" charset="0"/>
              </a:rPr>
              <a:t>Product </a:t>
            </a:r>
            <a:r>
              <a:rPr lang="en-US" sz="1600" dirty="0">
                <a:solidFill>
                  <a:srgbClr val="000000"/>
                </a:solidFill>
                <a:latin typeface="Gill Sans MT" charset="0"/>
                <a:ea typeface="Gill Sans MT" charset="0"/>
                <a:cs typeface="Gill Sans MT" charset="0"/>
              </a:rPr>
              <a:t>Requirements</a:t>
            </a:r>
          </a:p>
        </p:txBody>
      </p:sp>
      <p:sp>
        <p:nvSpPr>
          <p:cNvPr id="67" name="TextBox 66">
            <a:extLst>
              <a:ext uri="{FF2B5EF4-FFF2-40B4-BE49-F238E27FC236}">
                <a16:creationId xmlns="" xmlns:a16="http://schemas.microsoft.com/office/drawing/2014/main" id="{DA43577E-696F-4E12-89AF-954F47194F2A}"/>
              </a:ext>
            </a:extLst>
          </p:cNvPr>
          <p:cNvSpPr txBox="1"/>
          <p:nvPr/>
        </p:nvSpPr>
        <p:spPr>
          <a:xfrm>
            <a:off x="4099442" y="1273654"/>
            <a:ext cx="4366632" cy="400110"/>
          </a:xfrm>
          <a:prstGeom prst="rect">
            <a:avLst/>
          </a:prstGeom>
          <a:noFill/>
        </p:spPr>
        <p:txBody>
          <a:bodyPr wrap="square" rtlCol="0">
            <a:spAutoFit/>
          </a:bodyPr>
          <a:lstStyle/>
          <a:p>
            <a:pPr algn="ctr"/>
            <a:r>
              <a:rPr lang="en-US" sz="2000" dirty="0"/>
              <a:t>Current Maturity Index Coverage</a:t>
            </a:r>
          </a:p>
        </p:txBody>
      </p:sp>
      <p:sp>
        <p:nvSpPr>
          <p:cNvPr id="25" name="5-Point Star 2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1">
            <a:extLst>
              <a:ext uri="{FF2B5EF4-FFF2-40B4-BE49-F238E27FC236}">
                <a16:creationId xmlns="" xmlns:a16="http://schemas.microsoft.com/office/drawing/2014/main" id="{CCBFA869-F8F3-4321-B98D-557BF7CF359D}"/>
              </a:ext>
            </a:extLst>
          </p:cNvPr>
          <p:cNvSpPr/>
          <p:nvPr/>
        </p:nvSpPr>
        <p:spPr>
          <a:xfrm>
            <a:off x="1635198" y="5554435"/>
            <a:ext cx="8920431" cy="711106"/>
          </a:xfrm>
          <a:prstGeom prst="roundRect">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133" dirty="0" smtClean="0">
                <a:solidFill>
                  <a:srgbClr val="FFFFFF"/>
                </a:solidFill>
              </a:rPr>
              <a:t>Enterprise Enabling</a:t>
            </a:r>
            <a:endParaRPr lang="en-US" sz="2133" dirty="0">
              <a:solidFill>
                <a:srgbClr val="FFFFFF"/>
              </a:solidFill>
            </a:endParaRPr>
          </a:p>
        </p:txBody>
      </p:sp>
    </p:spTree>
    <p:extLst>
      <p:ext uri="{BB962C8B-B14F-4D97-AF65-F5344CB8AC3E}">
        <p14:creationId xmlns:p14="http://schemas.microsoft.com/office/powerpoint/2010/main" val="319763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685800" y="990600"/>
            <a:ext cx="10670117" cy="1014601"/>
          </a:xfrm>
          <a:prstGeom prst="rect">
            <a:avLst/>
          </a:prstGeom>
        </p:spPr>
        <p:txBody>
          <a:bodyPr numCol="2"/>
          <a:lstStyle>
            <a:lvl1pPr marL="257175" indent="-257175" algn="l" rtl="0" eaLnBrk="0" fontAlgn="base" hangingPunct="0">
              <a:spcBef>
                <a:spcPct val="20000"/>
              </a:spcBef>
              <a:spcAft>
                <a:spcPct val="0"/>
              </a:spcAft>
              <a:buChar char="•"/>
              <a:defRPr sz="1800">
                <a:solidFill>
                  <a:schemeClr val="tx1"/>
                </a:solidFill>
                <a:latin typeface="+mn-lt"/>
                <a:ea typeface="MS PGothic" pitchFamily="34" charset="-128"/>
                <a:cs typeface="ＭＳ Ｐゴシック"/>
              </a:defRPr>
            </a:lvl1pPr>
            <a:lvl2pPr marL="557213" indent="-214313" algn="l" rtl="0" eaLnBrk="0" fontAlgn="base" hangingPunct="0">
              <a:spcBef>
                <a:spcPct val="20000"/>
              </a:spcBef>
              <a:spcAft>
                <a:spcPct val="0"/>
              </a:spcAft>
              <a:buChar char="–"/>
              <a:defRPr sz="1500">
                <a:solidFill>
                  <a:schemeClr val="tx1"/>
                </a:solidFill>
                <a:latin typeface="+mn-lt"/>
                <a:ea typeface="MS PGothic" pitchFamily="34" charset="-128"/>
                <a:cs typeface="ＭＳ Ｐゴシック"/>
              </a:defRPr>
            </a:lvl2pPr>
            <a:lvl3pPr marL="8572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a:lstStyle>
          <a:p>
            <a:pPr>
              <a:spcBef>
                <a:spcPts val="0"/>
              </a:spcBef>
            </a:pPr>
            <a:r>
              <a:rPr lang="en-US" sz="2100" kern="0" dirty="0"/>
              <a:t>Each level conveys a consistent theme</a:t>
            </a:r>
          </a:p>
          <a:p>
            <a:pPr lvl="1">
              <a:spcBef>
                <a:spcPts val="0"/>
              </a:spcBef>
            </a:pPr>
            <a:r>
              <a:rPr lang="en-US" sz="1800" kern="0" dirty="0"/>
              <a:t>L1 is probably where </a:t>
            </a:r>
            <a:r>
              <a:rPr lang="en-US" sz="1800" kern="0" dirty="0" smtClean="0"/>
              <a:t>many are </a:t>
            </a:r>
            <a:r>
              <a:rPr lang="en-US" sz="1800" kern="0" dirty="0"/>
              <a:t>at right </a:t>
            </a:r>
            <a:r>
              <a:rPr lang="en-US" sz="1800" kern="0" dirty="0" smtClean="0"/>
              <a:t>now</a:t>
            </a:r>
          </a:p>
          <a:p>
            <a:pPr lvl="1">
              <a:spcBef>
                <a:spcPts val="0"/>
              </a:spcBef>
            </a:pPr>
            <a:r>
              <a:rPr lang="en-US" sz="1800" kern="0" dirty="0" smtClean="0"/>
              <a:t>L2 validates the models being used</a:t>
            </a:r>
            <a:endParaRPr lang="en-US" sz="1800" kern="0" dirty="0"/>
          </a:p>
          <a:p>
            <a:pPr lvl="1">
              <a:spcBef>
                <a:spcPts val="0"/>
              </a:spcBef>
            </a:pPr>
            <a:r>
              <a:rPr lang="en-US" sz="1800" kern="0" dirty="0"/>
              <a:t>L3 begins to achieve an MBE </a:t>
            </a:r>
            <a:r>
              <a:rPr lang="en-US" sz="1800" kern="0" dirty="0" smtClean="0"/>
              <a:t>state</a:t>
            </a:r>
          </a:p>
          <a:p>
            <a:pPr lvl="1">
              <a:spcBef>
                <a:spcPts val="0"/>
              </a:spcBef>
            </a:pPr>
            <a:endParaRPr lang="en-US" sz="1800" kern="0" dirty="0" smtClean="0"/>
          </a:p>
          <a:p>
            <a:pPr lvl="1">
              <a:spcBef>
                <a:spcPts val="0"/>
              </a:spcBef>
            </a:pPr>
            <a:r>
              <a:rPr lang="en-US" sz="1800" kern="0" dirty="0" smtClean="0"/>
              <a:t>L4 represents a complete MBE</a:t>
            </a:r>
          </a:p>
          <a:p>
            <a:pPr lvl="1">
              <a:spcBef>
                <a:spcPts val="0"/>
              </a:spcBef>
            </a:pPr>
            <a:r>
              <a:rPr lang="en-US" sz="1800" kern="0" dirty="0" smtClean="0"/>
              <a:t>L5 is best practice</a:t>
            </a:r>
          </a:p>
          <a:p>
            <a:pPr lvl="1">
              <a:spcBef>
                <a:spcPts val="0"/>
              </a:spcBef>
            </a:pPr>
            <a:r>
              <a:rPr lang="en-US" sz="1800" kern="0" dirty="0" smtClean="0"/>
              <a:t>L6 extends capabilities</a:t>
            </a:r>
          </a:p>
          <a:p>
            <a:pPr marL="342900" lvl="1" indent="0">
              <a:spcBef>
                <a:spcPts val="0"/>
              </a:spcBef>
              <a:buNone/>
            </a:pPr>
            <a:endParaRPr lang="en-US" sz="1800" kern="0" dirty="0"/>
          </a:p>
        </p:txBody>
      </p:sp>
      <p:graphicFrame>
        <p:nvGraphicFramePr>
          <p:cNvPr id="6" name="Table 5"/>
          <p:cNvGraphicFramePr>
            <a:graphicFrameLocks noGrp="1"/>
          </p:cNvGraphicFramePr>
          <p:nvPr>
            <p:extLst>
              <p:ext uri="{D42A27DB-BD31-4B8C-83A1-F6EECF244321}">
                <p14:modId xmlns:p14="http://schemas.microsoft.com/office/powerpoint/2010/main" val="324683869"/>
              </p:ext>
            </p:extLst>
          </p:nvPr>
        </p:nvGraphicFramePr>
        <p:xfrm>
          <a:off x="496480" y="2328437"/>
          <a:ext cx="11074403" cy="3815080"/>
        </p:xfrm>
        <a:graphic>
          <a:graphicData uri="http://schemas.openxmlformats.org/drawingml/2006/table">
            <a:tbl>
              <a:tblPr/>
              <a:tblGrid>
                <a:gridCol w="1473112">
                  <a:extLst>
                    <a:ext uri="{9D8B030D-6E8A-4147-A177-3AD203B41FA5}">
                      <a16:colId xmlns="" xmlns:a16="http://schemas.microsoft.com/office/drawing/2014/main" val="20000"/>
                    </a:ext>
                  </a:extLst>
                </a:gridCol>
                <a:gridCol w="1371613">
                  <a:extLst>
                    <a:ext uri="{9D8B030D-6E8A-4147-A177-3AD203B41FA5}">
                      <a16:colId xmlns="" xmlns:a16="http://schemas.microsoft.com/office/drawing/2014/main" val="20001"/>
                    </a:ext>
                  </a:extLst>
                </a:gridCol>
                <a:gridCol w="1371613">
                  <a:extLst>
                    <a:ext uri="{9D8B030D-6E8A-4147-A177-3AD203B41FA5}">
                      <a16:colId xmlns="" xmlns:a16="http://schemas.microsoft.com/office/drawing/2014/main" val="20002"/>
                    </a:ext>
                  </a:extLst>
                </a:gridCol>
                <a:gridCol w="1371613">
                  <a:extLst>
                    <a:ext uri="{9D8B030D-6E8A-4147-A177-3AD203B41FA5}">
                      <a16:colId xmlns="" xmlns:a16="http://schemas.microsoft.com/office/drawing/2014/main" val="20003"/>
                    </a:ext>
                  </a:extLst>
                </a:gridCol>
                <a:gridCol w="1371613">
                  <a:extLst>
                    <a:ext uri="{9D8B030D-6E8A-4147-A177-3AD203B41FA5}">
                      <a16:colId xmlns="" xmlns:a16="http://schemas.microsoft.com/office/drawing/2014/main" val="20004"/>
                    </a:ext>
                  </a:extLst>
                </a:gridCol>
                <a:gridCol w="1371613">
                  <a:extLst>
                    <a:ext uri="{9D8B030D-6E8A-4147-A177-3AD203B41FA5}">
                      <a16:colId xmlns="" xmlns:a16="http://schemas.microsoft.com/office/drawing/2014/main" val="20005"/>
                    </a:ext>
                  </a:extLst>
                </a:gridCol>
                <a:gridCol w="1371613">
                  <a:extLst>
                    <a:ext uri="{9D8B030D-6E8A-4147-A177-3AD203B41FA5}">
                      <a16:colId xmlns="" xmlns:a16="http://schemas.microsoft.com/office/drawing/2014/main" val="20006"/>
                    </a:ext>
                  </a:extLst>
                </a:gridCol>
                <a:gridCol w="1371613">
                  <a:extLst>
                    <a:ext uri="{9D8B030D-6E8A-4147-A177-3AD203B41FA5}">
                      <a16:colId xmlns="" xmlns:a16="http://schemas.microsoft.com/office/drawing/2014/main" val="20007"/>
                    </a:ext>
                  </a:extLst>
                </a:gridCol>
              </a:tblGrid>
              <a:tr h="670560">
                <a:tc>
                  <a:txBody>
                    <a:bodyPr/>
                    <a:lstStyle/>
                    <a:p>
                      <a:pPr algn="ctr" fontAlgn="ctr"/>
                      <a:r>
                        <a:rPr lang="en-US" sz="1600" b="1" i="0" u="none" strike="noStrike" dirty="0">
                          <a:solidFill>
                            <a:srgbClr val="000000"/>
                          </a:solidFill>
                          <a:effectLst/>
                          <a:latin typeface="Calibri" panose="020F0502020204030204" pitchFamily="34" charset="0"/>
                        </a:rPr>
                        <a:t>Level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FFFFFF"/>
                          </a:solidFill>
                          <a:effectLst/>
                          <a:latin typeface="Calibri" panose="020F0502020204030204" pitchFamily="34" charset="0"/>
                        </a:rPr>
                        <a:t>Drawing-Centric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algn="ctr" fontAlgn="ctr"/>
                      <a:r>
                        <a:rPr lang="en-US" sz="1500" b="1" i="0" u="none" strike="noStrike" dirty="0">
                          <a:solidFill>
                            <a:srgbClr val="FFFFFF"/>
                          </a:solidFill>
                          <a:effectLst/>
                          <a:latin typeface="Calibri" panose="020F0502020204030204" pitchFamily="34" charset="0"/>
                        </a:rPr>
                        <a:t>Drawing</a:t>
                      </a:r>
                    </a:p>
                    <a:p>
                      <a:pPr algn="ctr" fontAlgn="ctr"/>
                      <a:r>
                        <a:rPr lang="en-US" sz="1500" b="1" i="0" u="none" strike="noStrike" dirty="0">
                          <a:solidFill>
                            <a:srgbClr val="FFFFFF"/>
                          </a:solidFill>
                          <a:effectLst/>
                          <a:latin typeface="Calibri" panose="020F0502020204030204" pitchFamily="34" charset="0"/>
                        </a:rPr>
                        <a:t>Model-Centric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algn="ctr" fontAlgn="ctr"/>
                      <a:r>
                        <a:rPr lang="en-US" sz="1500" b="1" i="0" u="none" strike="noStrike" dirty="0">
                          <a:solidFill>
                            <a:srgbClr val="FFFFFF"/>
                          </a:solidFill>
                          <a:effectLst/>
                          <a:latin typeface="Calibri" panose="020F0502020204030204" pitchFamily="34" charset="0"/>
                        </a:rPr>
                        <a:t>Validated  Model-Centric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algn="ctr" fontAlgn="ctr"/>
                      <a:r>
                        <a:rPr lang="en-US" sz="1500" b="1" i="0" u="none" strike="noStrike" dirty="0">
                          <a:solidFill>
                            <a:srgbClr val="FFFFFF"/>
                          </a:solidFill>
                          <a:effectLst/>
                          <a:latin typeface="Calibri" panose="020F0502020204030204" pitchFamily="34" charset="0"/>
                        </a:rPr>
                        <a:t>Formalized Model-Based 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algn="ctr" fontAlgn="ctr"/>
                      <a:r>
                        <a:rPr lang="en-US" sz="1500" b="1" i="0" u="none" strike="noStrike" dirty="0">
                          <a:solidFill>
                            <a:srgbClr val="FFFFFF"/>
                          </a:solidFill>
                          <a:effectLst/>
                          <a:latin typeface="Calibri" panose="020F0502020204030204" pitchFamily="34" charset="0"/>
                        </a:rPr>
                        <a:t>Trusted </a:t>
                      </a:r>
                    </a:p>
                    <a:p>
                      <a:pPr algn="ctr" fontAlgn="ctr"/>
                      <a:r>
                        <a:rPr lang="en-US" sz="1500" b="1" i="0" u="none" strike="noStrike" dirty="0">
                          <a:solidFill>
                            <a:srgbClr val="FFFFFF"/>
                          </a:solidFill>
                          <a:effectLst/>
                          <a:latin typeface="Calibri" panose="020F0502020204030204" pitchFamily="34" charset="0"/>
                        </a:rPr>
                        <a:t>Model-Based 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algn="ctr" fontAlgn="ctr"/>
                      <a:r>
                        <a:rPr lang="en-US" sz="1500" b="1" i="0" u="none" strike="noStrike" dirty="0">
                          <a:solidFill>
                            <a:srgbClr val="FFFFFF"/>
                          </a:solidFill>
                          <a:effectLst/>
                          <a:latin typeface="Calibri" panose="020F0502020204030204" pitchFamily="34" charset="0"/>
                        </a:rPr>
                        <a:t>Integrated Model-Based Enterprise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algn="ctr" fontAlgn="ctr"/>
                      <a:r>
                        <a:rPr lang="en-US" sz="1500" b="1" i="0" u="none" strike="noStrike" dirty="0">
                          <a:solidFill>
                            <a:srgbClr val="FFFFFF"/>
                          </a:solidFill>
                          <a:effectLst/>
                          <a:latin typeface="Calibri" panose="020F0502020204030204" pitchFamily="34" charset="0"/>
                        </a:rPr>
                        <a:t>Extended </a:t>
                      </a:r>
                    </a:p>
                    <a:p>
                      <a:pPr algn="ctr" fontAlgn="ctr"/>
                      <a:r>
                        <a:rPr lang="en-US" sz="1500" b="1" i="0" u="none" strike="noStrike" dirty="0">
                          <a:solidFill>
                            <a:srgbClr val="FFFFFF"/>
                          </a:solidFill>
                          <a:effectLst/>
                          <a:latin typeface="Calibri" panose="020F0502020204030204" pitchFamily="34" charset="0"/>
                        </a:rPr>
                        <a:t>Model-Based Enterprise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 xmlns:a16="http://schemas.microsoft.com/office/drawing/2014/main" val="10000"/>
                  </a:ext>
                </a:extLst>
              </a:tr>
              <a:tr h="325120">
                <a:tc>
                  <a:txBody>
                    <a:bodyPr/>
                    <a:lstStyle/>
                    <a:p>
                      <a:pPr algn="ctr" fontAlgn="ctr"/>
                      <a:r>
                        <a:rPr lang="en-US" sz="1600" b="1" i="0" u="none" strike="noStrike" dirty="0">
                          <a:solidFill>
                            <a:srgbClr val="000000"/>
                          </a:solidFill>
                          <a:effectLst/>
                          <a:latin typeface="Calibri" panose="020F0502020204030204" pitchFamily="34" charset="0"/>
                        </a:rPr>
                        <a:t>Level Identifier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FFFFFF"/>
                          </a:solidFill>
                          <a:effectLst/>
                          <a:latin typeface="Calibri" panose="020F0502020204030204" pitchFamily="34" charset="0"/>
                        </a:rPr>
                        <a:t>L0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algn="ctr" fontAlgn="ctr"/>
                      <a:r>
                        <a:rPr lang="en-US" sz="2100" b="1" i="0" u="none" strike="noStrike" dirty="0">
                          <a:solidFill>
                            <a:srgbClr val="FFFFFF"/>
                          </a:solidFill>
                          <a:effectLst/>
                          <a:latin typeface="Calibri" panose="020F0502020204030204" pitchFamily="34" charset="0"/>
                        </a:rPr>
                        <a:t>L1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algn="ctr" fontAlgn="ctr"/>
                      <a:r>
                        <a:rPr lang="en-US" sz="2100" b="1" i="0" u="none" strike="noStrike" dirty="0">
                          <a:solidFill>
                            <a:srgbClr val="FFFFFF"/>
                          </a:solidFill>
                          <a:effectLst/>
                          <a:latin typeface="Calibri" panose="020F0502020204030204" pitchFamily="34" charset="0"/>
                        </a:rPr>
                        <a:t>L2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algn="ctr" fontAlgn="ctr"/>
                      <a:r>
                        <a:rPr lang="en-US" sz="2100" b="1" i="0" u="none" strike="noStrike" dirty="0">
                          <a:solidFill>
                            <a:srgbClr val="FFFFFF"/>
                          </a:solidFill>
                          <a:effectLst/>
                          <a:latin typeface="Calibri" panose="020F0502020204030204" pitchFamily="34" charset="0"/>
                        </a:rPr>
                        <a:t>L3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algn="ctr" fontAlgn="ctr"/>
                      <a:r>
                        <a:rPr lang="en-US" sz="2100" b="1" i="0" u="none" strike="noStrike" dirty="0">
                          <a:solidFill>
                            <a:srgbClr val="FFFFFF"/>
                          </a:solidFill>
                          <a:effectLst/>
                          <a:latin typeface="Calibri" panose="020F0502020204030204" pitchFamily="34" charset="0"/>
                        </a:rPr>
                        <a:t>L4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algn="ctr" fontAlgn="ctr"/>
                      <a:r>
                        <a:rPr lang="en-US" sz="2100" b="1" i="0" u="none" strike="noStrike" dirty="0">
                          <a:solidFill>
                            <a:srgbClr val="FFFFFF"/>
                          </a:solidFill>
                          <a:effectLst/>
                          <a:latin typeface="Calibri" panose="020F0502020204030204" pitchFamily="34" charset="0"/>
                        </a:rPr>
                        <a:t>L5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algn="ctr" fontAlgn="ctr"/>
                      <a:r>
                        <a:rPr lang="en-US" sz="2100" b="1" i="0" u="none" strike="noStrike" dirty="0">
                          <a:solidFill>
                            <a:srgbClr val="FFFFFF"/>
                          </a:solidFill>
                          <a:effectLst/>
                          <a:latin typeface="Calibri" panose="020F0502020204030204" pitchFamily="34" charset="0"/>
                        </a:rPr>
                        <a:t>L6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 xmlns:a16="http://schemas.microsoft.com/office/drawing/2014/main" val="10001"/>
                  </a:ext>
                </a:extLst>
              </a:tr>
              <a:tr h="1828800">
                <a:tc>
                  <a:txBody>
                    <a:bodyPr/>
                    <a:lstStyle/>
                    <a:p>
                      <a:pPr algn="ctr" fontAlgn="ctr"/>
                      <a:r>
                        <a:rPr lang="en-US" sz="1600" b="1" i="0" u="none" strike="noStrike" dirty="0">
                          <a:solidFill>
                            <a:srgbClr val="000000"/>
                          </a:solidFill>
                          <a:effectLst/>
                          <a:latin typeface="Calibri" panose="020F0502020204030204" pitchFamily="34" charset="0"/>
                        </a:rPr>
                        <a:t>Level Theme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 Drawings Only;</a:t>
                      </a:r>
                    </a:p>
                    <a:p>
                      <a:pPr marL="114300" indent="-53975" algn="l" fontAlgn="t">
                        <a:buFontTx/>
                        <a:buChar char="-"/>
                      </a:pPr>
                      <a:r>
                        <a:rPr lang="en-US" sz="1300" b="1" i="0" u="none" strike="noStrike" dirty="0">
                          <a:solidFill>
                            <a:srgbClr val="FFFFFF"/>
                          </a:solidFill>
                          <a:effectLst/>
                          <a:latin typeface="Calibri" panose="020F0502020204030204" pitchFamily="34" charset="0"/>
                        </a:rPr>
                        <a:t>Disconnected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 Drawings &amp; STEP Derived from 3D Models;</a:t>
                      </a:r>
                    </a:p>
                    <a:p>
                      <a:pPr marL="114300" indent="-53975" algn="l" fontAlgn="t">
                        <a:buFontTx/>
                        <a:buChar char="-"/>
                      </a:pPr>
                      <a:r>
                        <a:rPr lang="en-US" sz="1300" b="1" i="0" u="none" strike="noStrike" dirty="0">
                          <a:solidFill>
                            <a:srgbClr val="FFFFFF"/>
                          </a:solidFill>
                          <a:effectLst/>
                          <a:latin typeface="Calibri" panose="020F0502020204030204" pitchFamily="34" charset="0"/>
                        </a:rPr>
                        <a:t>Drawings Managed,  Disconnected from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 Drawings &amp; Equivalent Derivatives from Validated 3D Models; </a:t>
                      </a:r>
                    </a:p>
                    <a:p>
                      <a:pPr marL="114300" indent="-53975" algn="l" fontAlgn="t">
                        <a:buFontTx/>
                        <a:buChar char="-"/>
                      </a:pPr>
                      <a:r>
                        <a:rPr lang="en-US" sz="1300" b="1" i="0" u="none" strike="noStrike" dirty="0">
                          <a:solidFill>
                            <a:srgbClr val="FFFFFF"/>
                          </a:solidFill>
                          <a:effectLst/>
                          <a:latin typeface="Calibri" panose="020F0502020204030204" pitchFamily="34" charset="0"/>
                        </a:rPr>
                        <a:t>Drawings Managed, Disconnected from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3D Models with Semantic PMI Added;</a:t>
                      </a:r>
                    </a:p>
                    <a:p>
                      <a:pPr marL="114300" indent="-53975" algn="l" fontAlgn="t">
                        <a:buFontTx/>
                        <a:buChar char="-"/>
                      </a:pPr>
                      <a:r>
                        <a:rPr lang="en-US" sz="1300" b="1" i="0" u="none" strike="noStrike" dirty="0">
                          <a:solidFill>
                            <a:srgbClr val="FFFFFF"/>
                          </a:solidFill>
                          <a:effectLst/>
                          <a:latin typeface="Calibri" panose="020F0502020204030204" pitchFamily="34" charset="0"/>
                        </a:rPr>
                        <a:t>Producing 3D Interactive Viewable (3DIV)</a:t>
                      </a:r>
                    </a:p>
                    <a:p>
                      <a:pPr marL="114300" indent="-53975" algn="l" fontAlgn="t">
                        <a:buFontTx/>
                        <a:buChar char="-"/>
                      </a:pPr>
                      <a:r>
                        <a:rPr lang="en-US" sz="1300" b="1" i="0" u="none" strike="noStrike" dirty="0">
                          <a:solidFill>
                            <a:srgbClr val="FFFFFF"/>
                          </a:solidFill>
                          <a:effectLst/>
                          <a:latin typeface="Calibri" panose="020F0502020204030204" pitchFamily="34" charset="0"/>
                        </a:rPr>
                        <a:t>Managed as Part-Centric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Digital Model-Based Definition (MBD) , Certified &amp; Authorized;</a:t>
                      </a:r>
                    </a:p>
                    <a:p>
                      <a:pPr marL="114300" indent="-53975" algn="l" fontAlgn="t">
                        <a:buFontTx/>
                        <a:buChar char="-"/>
                      </a:pPr>
                      <a:r>
                        <a:rPr lang="en-US" sz="1300" b="1" i="0" u="none" strike="noStrike" dirty="0">
                          <a:solidFill>
                            <a:srgbClr val="FFFFFF"/>
                          </a:solidFill>
                          <a:effectLst/>
                          <a:latin typeface="Calibri" panose="020F0502020204030204" pitchFamily="34" charset="0"/>
                        </a:rPr>
                        <a:t>Managed &amp; Sourced as Part-Centric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Enterprise Integrated from Trusted Digital Product Definition Dataset; </a:t>
                      </a:r>
                    </a:p>
                    <a:p>
                      <a:pPr marL="114300" indent="-53975" algn="l" fontAlgn="t">
                        <a:buFontTx/>
                        <a:buChar char="-"/>
                      </a:pPr>
                      <a:r>
                        <a:rPr lang="en-US" sz="1300" b="1" i="0" u="none" strike="noStrike" dirty="0">
                          <a:solidFill>
                            <a:srgbClr val="FFFFFF"/>
                          </a:solidFill>
                          <a:effectLst/>
                          <a:latin typeface="Calibri" panose="020F0502020204030204" pitchFamily="34" charset="0"/>
                        </a:rPr>
                        <a:t>Process Data Managed with Part-Centric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Enterprise Extended with Optimized Capabilities and Extended Partners</a:t>
                      </a:r>
                    </a:p>
                    <a:p>
                      <a:pPr marL="171450" indent="-171450" algn="l" fontAlgn="t">
                        <a:buFontTx/>
                        <a:buChar char="-"/>
                      </a:pP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 xmlns:a16="http://schemas.microsoft.com/office/drawing/2014/main" val="10002"/>
                  </a:ext>
                </a:extLst>
              </a:tr>
              <a:tr h="487680">
                <a:tc>
                  <a:txBody>
                    <a:bodyPr/>
                    <a:lstStyle/>
                    <a:p>
                      <a:pPr algn="ctr" fontAlgn="ctr"/>
                      <a:r>
                        <a:rPr lang="en-US" sz="1600" b="1" i="0" u="none" strike="noStrike" dirty="0">
                          <a:solidFill>
                            <a:srgbClr val="000000"/>
                          </a:solidFill>
                          <a:effectLst/>
                          <a:latin typeface="Calibri" panose="020F0502020204030204" pitchFamily="34" charset="0"/>
                        </a:rPr>
                        <a:t>Authorized</a:t>
                      </a:r>
                    </a:p>
                    <a:p>
                      <a:pPr algn="ctr" fontAlgn="ctr"/>
                      <a:r>
                        <a:rPr lang="en-US" sz="1600" b="1" i="0" u="none" strike="noStrike" dirty="0">
                          <a:solidFill>
                            <a:srgbClr val="000000"/>
                          </a:solidFill>
                          <a:effectLst/>
                          <a:latin typeface="Calibri" panose="020F0502020204030204" pitchFamily="34" charset="0"/>
                        </a:rPr>
                        <a:t>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a:t>
                      </a:r>
                      <a:r>
                        <a:rPr lang="en-US" sz="1300" b="1" i="0" u="none" strike="noStrike" baseline="0" dirty="0">
                          <a:solidFill>
                            <a:srgbClr val="FFFFFF"/>
                          </a:solidFill>
                          <a:effectLst/>
                          <a:latin typeface="Calibri" panose="020F0502020204030204" pitchFamily="34" charset="0"/>
                        </a:rPr>
                        <a:t> Drawing</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a:t>
                      </a:r>
                      <a:r>
                        <a:rPr lang="en-US" sz="1300" b="1" i="0" u="none" strike="noStrike" baseline="0" dirty="0">
                          <a:solidFill>
                            <a:srgbClr val="FFFFFF"/>
                          </a:solidFill>
                          <a:effectLst/>
                          <a:latin typeface="Calibri" panose="020F0502020204030204" pitchFamily="34" charset="0"/>
                        </a:rPr>
                        <a:t> Drawing</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 2D Drawings w/ Support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Drawings w/ Support MBD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 3D MBD w/ Support Drawing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3D MBD Dataset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3D MBD Dataset</a:t>
                      </a:r>
                    </a:p>
                    <a:p>
                      <a:pPr marL="0" indent="0" algn="l" fontAlgn="t">
                        <a:buFontTx/>
                        <a:buNone/>
                      </a:pP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 xmlns:a16="http://schemas.microsoft.com/office/drawing/2014/main" val="10003"/>
                  </a:ext>
                </a:extLst>
              </a:tr>
              <a:tr h="487680">
                <a:tc>
                  <a:txBody>
                    <a:bodyPr/>
                    <a:lstStyle/>
                    <a:p>
                      <a:pPr algn="ctr" fontAlgn="ctr"/>
                      <a:r>
                        <a:rPr lang="en-US" sz="1600" b="1" i="0" u="none" strike="noStrike" dirty="0">
                          <a:solidFill>
                            <a:srgbClr val="000000"/>
                          </a:solidFill>
                          <a:effectLst/>
                          <a:latin typeface="Calibri" panose="020F0502020204030204" pitchFamily="34" charset="0"/>
                        </a:rPr>
                        <a:t>Artifact</a:t>
                      </a:r>
                      <a:r>
                        <a:rPr lang="en-US" sz="1600" b="1" i="0" u="none" strike="noStrike" baseline="0" dirty="0">
                          <a:solidFill>
                            <a:srgbClr val="000000"/>
                          </a:solidFill>
                          <a:effectLst/>
                          <a:latin typeface="Calibri" panose="020F0502020204030204" pitchFamily="34" charset="0"/>
                        </a:rPr>
                        <a:t> Management</a:t>
                      </a:r>
                      <a:endParaRPr lang="en-US"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File-Sharing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Document-Centric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Document-Centric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Part-Centric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Part-Centric</a:t>
                      </a:r>
                      <a:r>
                        <a:rPr lang="en-US" sz="1300" b="1" i="0" u="none" strike="noStrike" baseline="0" dirty="0">
                          <a:solidFill>
                            <a:srgbClr val="FFFFFF"/>
                          </a:solidFill>
                          <a:effectLst/>
                          <a:latin typeface="Calibri" panose="020F0502020204030204" pitchFamily="34" charset="0"/>
                        </a:rPr>
                        <a:t> Lifecycle PDM</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Enterprise Part-Centric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marL="114300" marR="0" lvl="0" indent="-53975" algn="l" defTabSz="685800" rtl="0" eaLnBrk="1" fontAlgn="t" latinLnBrk="0" hangingPunct="1">
                        <a:lnSpc>
                          <a:spcPct val="100000"/>
                        </a:lnSpc>
                        <a:spcBef>
                          <a:spcPts val="0"/>
                        </a:spcBef>
                        <a:spcAft>
                          <a:spcPts val="0"/>
                        </a:spcAft>
                        <a:buClrTx/>
                        <a:buSzTx/>
                        <a:buFontTx/>
                        <a:buChar char="-"/>
                        <a:tabLst/>
                        <a:defRPr/>
                      </a:pPr>
                      <a:r>
                        <a:rPr kumimoji="0" lang="en-US" sz="13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Extended Part-Centric PDM</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 xmlns:a16="http://schemas.microsoft.com/office/drawing/2014/main" val="10004"/>
                  </a:ext>
                </a:extLst>
              </a:tr>
            </a:tbl>
          </a:graphicData>
        </a:graphic>
      </p:graphicFrame>
      <p:cxnSp>
        <p:nvCxnSpPr>
          <p:cNvPr id="4" name="Straight Connector 3"/>
          <p:cNvCxnSpPr/>
          <p:nvPr/>
        </p:nvCxnSpPr>
        <p:spPr bwMode="auto">
          <a:xfrm>
            <a:off x="7449988" y="2328437"/>
            <a:ext cx="0" cy="379984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496480" y="5162335"/>
            <a:ext cx="11074405" cy="487680"/>
          </a:xfrm>
          <a:prstGeom prst="rect">
            <a:avLst/>
          </a:prstGeom>
          <a:solidFill>
            <a:srgbClr val="FFFFFF">
              <a:alpha val="85098"/>
            </a:srgb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13" name="Rectangle 12"/>
          <p:cNvSpPr/>
          <p:nvPr/>
        </p:nvSpPr>
        <p:spPr bwMode="auto">
          <a:xfrm>
            <a:off x="507995" y="5652821"/>
            <a:ext cx="11074405" cy="487680"/>
          </a:xfrm>
          <a:prstGeom prst="rect">
            <a:avLst/>
          </a:prstGeom>
          <a:solidFill>
            <a:srgbClr val="FFFFFF">
              <a:alpha val="85098"/>
            </a:srgb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5" name="Rounded Rectangle 4"/>
          <p:cNvSpPr/>
          <p:nvPr/>
        </p:nvSpPr>
        <p:spPr bwMode="auto">
          <a:xfrm>
            <a:off x="3060868" y="2154974"/>
            <a:ext cx="1999488" cy="4129024"/>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8" name="Rounded Rectangle 7"/>
          <p:cNvSpPr/>
          <p:nvPr/>
        </p:nvSpPr>
        <p:spPr bwMode="auto">
          <a:xfrm>
            <a:off x="7401220" y="2152796"/>
            <a:ext cx="1430528" cy="4131201"/>
          </a:xfrm>
          <a:prstGeom prst="roundRect">
            <a:avLst/>
          </a:prstGeom>
          <a:noFill/>
          <a:ln w="38100" cap="flat" cmpd="sng" algn="ctr">
            <a:solidFill>
              <a:srgbClr val="00B050"/>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9" name="Rounded Rectangle 8"/>
          <p:cNvSpPr/>
          <p:nvPr/>
        </p:nvSpPr>
        <p:spPr bwMode="auto">
          <a:xfrm>
            <a:off x="8827685" y="2152797"/>
            <a:ext cx="1399031" cy="4131200"/>
          </a:xfrm>
          <a:prstGeom prst="roundRect">
            <a:avLst/>
          </a:prstGeom>
          <a:noFill/>
          <a:ln w="38100" cap="flat" cmpd="sng" algn="ctr">
            <a:solidFill>
              <a:srgbClr val="0070C0"/>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11" name="Rounded Rectangle 10"/>
          <p:cNvSpPr/>
          <p:nvPr/>
        </p:nvSpPr>
        <p:spPr bwMode="auto">
          <a:xfrm>
            <a:off x="6084483" y="2145682"/>
            <a:ext cx="1528747" cy="4129024"/>
          </a:xfrm>
          <a:prstGeom prst="roundRect">
            <a:avLst/>
          </a:prstGeom>
          <a:noFill/>
          <a:ln w="38100" cap="flat" cmpd="sng" algn="ctr">
            <a:solidFill>
              <a:srgbClr val="FFC000"/>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10" name="Title 9"/>
          <p:cNvSpPr>
            <a:spLocks noGrp="1"/>
          </p:cNvSpPr>
          <p:nvPr>
            <p:ph type="title"/>
          </p:nvPr>
        </p:nvSpPr>
        <p:spPr/>
        <p:txBody>
          <a:bodyPr/>
          <a:lstStyle/>
          <a:p>
            <a:r>
              <a:rPr lang="en-US" dirty="0"/>
              <a:t>Maturity Levels on Columns</a:t>
            </a:r>
          </a:p>
        </p:txBody>
      </p:sp>
      <p:sp>
        <p:nvSpPr>
          <p:cNvPr id="14" name="5-Point Star 13"/>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6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Hierarchy of Activities on Rows</a:t>
            </a:r>
          </a:p>
        </p:txBody>
      </p:sp>
      <p:sp>
        <p:nvSpPr>
          <p:cNvPr id="5" name="Text Placeholder 3"/>
          <p:cNvSpPr txBox="1">
            <a:spLocks noGrp="1"/>
          </p:cNvSpPr>
          <p:nvPr>
            <p:ph idx="1"/>
          </p:nvPr>
        </p:nvSpPr>
        <p:spPr>
          <a:xfrm>
            <a:off x="582297" y="1175265"/>
            <a:ext cx="6939732" cy="5088468"/>
          </a:xfrm>
          <a:prstGeom prst="rect">
            <a:avLst/>
          </a:prstGeom>
        </p:spPr>
        <p:txBody>
          <a:bodyPr/>
          <a:lstStyle>
            <a:lvl1pPr marL="257175" indent="-257175" algn="l" rtl="0" eaLnBrk="0" fontAlgn="base" hangingPunct="0">
              <a:spcBef>
                <a:spcPct val="20000"/>
              </a:spcBef>
              <a:spcAft>
                <a:spcPct val="0"/>
              </a:spcAft>
              <a:buChar char="•"/>
              <a:defRPr sz="1800">
                <a:solidFill>
                  <a:schemeClr val="tx1"/>
                </a:solidFill>
                <a:latin typeface="+mn-lt"/>
                <a:ea typeface="MS PGothic" pitchFamily="34" charset="-128"/>
                <a:cs typeface="ＭＳ Ｐゴシック"/>
              </a:defRPr>
            </a:lvl1pPr>
            <a:lvl2pPr marL="557213" indent="-214313" algn="l" rtl="0" eaLnBrk="0" fontAlgn="base" hangingPunct="0">
              <a:spcBef>
                <a:spcPct val="20000"/>
              </a:spcBef>
              <a:spcAft>
                <a:spcPct val="0"/>
              </a:spcAft>
              <a:buChar char="–"/>
              <a:defRPr sz="1500">
                <a:solidFill>
                  <a:schemeClr val="tx1"/>
                </a:solidFill>
                <a:latin typeface="+mn-lt"/>
                <a:ea typeface="MS PGothic" pitchFamily="34" charset="-128"/>
                <a:cs typeface="ＭＳ Ｐゴシック"/>
              </a:defRPr>
            </a:lvl2pPr>
            <a:lvl3pPr marL="8572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a:lstStyle>
          <a:p>
            <a:pPr>
              <a:buFont typeface="Calibri" panose="020F0502020204030204" pitchFamily="34" charset="0"/>
              <a:buChar char="‒"/>
            </a:pPr>
            <a:r>
              <a:rPr lang="en-US" sz="2000" b="1" kern="0" dirty="0"/>
              <a:t>Categories (C#), </a:t>
            </a:r>
            <a:r>
              <a:rPr lang="en-US" sz="2000" kern="0" dirty="0"/>
              <a:t>As-is and Target scores calculated roll-ups of topics</a:t>
            </a:r>
          </a:p>
          <a:p>
            <a:pPr>
              <a:buFont typeface="Calibri" panose="020F0502020204030204" pitchFamily="34" charset="0"/>
              <a:buChar char="‒"/>
            </a:pPr>
            <a:r>
              <a:rPr lang="en-US" sz="2000" b="1" dirty="0"/>
              <a:t>Topics (C#), </a:t>
            </a:r>
            <a:r>
              <a:rPr lang="en-US" sz="2000" dirty="0"/>
              <a:t>Assess Targets; As-is scores calculated rollup-ups of facets</a:t>
            </a:r>
          </a:p>
          <a:p>
            <a:pPr>
              <a:buFont typeface="Calibri" panose="020F0502020204030204" pitchFamily="34" charset="0"/>
              <a:buChar char="‒"/>
            </a:pPr>
            <a:r>
              <a:rPr lang="en-US" sz="2000" b="1" kern="0" dirty="0"/>
              <a:t>Facets (F#), </a:t>
            </a:r>
            <a:r>
              <a:rPr lang="en-US" sz="2000" kern="0" dirty="0"/>
              <a:t>Assess As-is </a:t>
            </a:r>
            <a:r>
              <a:rPr lang="en-US" sz="2000" kern="0" dirty="0" smtClean="0"/>
              <a:t>assertions and describes </a:t>
            </a:r>
            <a:r>
              <a:rPr lang="en-US" sz="2000" kern="0" dirty="0"/>
              <a:t>a progression toward a more mature state for an activity</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r="46154" b="21985"/>
          <a:stretch/>
        </p:blipFill>
        <p:spPr bwMode="auto">
          <a:xfrm>
            <a:off x="782197" y="4879623"/>
            <a:ext cx="4098275" cy="1384109"/>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699945" y="4474789"/>
            <a:ext cx="1914307" cy="369332"/>
          </a:xfrm>
          <a:prstGeom prst="rect">
            <a:avLst/>
          </a:prstGeom>
        </p:spPr>
        <p:txBody>
          <a:bodyPr wrap="none">
            <a:spAutoFit/>
          </a:bodyPr>
          <a:lstStyle/>
          <a:p>
            <a:r>
              <a:rPr lang="en-US" kern="0" dirty="0"/>
              <a:t>Example: C1;T1;F1</a:t>
            </a:r>
            <a:endParaRPr lang="en-US" dirty="0"/>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l="28629"/>
          <a:stretch/>
        </p:blipFill>
        <p:spPr>
          <a:xfrm>
            <a:off x="6467475" y="990600"/>
            <a:ext cx="5250724" cy="5493301"/>
          </a:xfrm>
          <a:prstGeom prst="rect">
            <a:avLst/>
          </a:prstGeom>
        </p:spPr>
      </p:pic>
      <p:sp>
        <p:nvSpPr>
          <p:cNvPr id="7" name="Oval 6"/>
          <p:cNvSpPr/>
          <p:nvPr/>
        </p:nvSpPr>
        <p:spPr>
          <a:xfrm>
            <a:off x="5655128" y="3303863"/>
            <a:ext cx="1466850" cy="866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MBE Activities</a:t>
            </a:r>
          </a:p>
        </p:txBody>
      </p:sp>
      <p:sp>
        <p:nvSpPr>
          <p:cNvPr id="8" name="5-Point Star 7"/>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894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PProgram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 id="{D7CCB632-5C2D-49C0-8FC5-2CD1E949AD9B}" vid="{FE68C372-A8E2-4B8C-B7F4-31FE333330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B8B5DB8864EE4FBFC131387CC694AD" ma:contentTypeVersion="1" ma:contentTypeDescription="Create a new document." ma:contentTypeScope="" ma:versionID="ac739e3ed9fe815e8efe34e4a5a0ac9b">
  <xsd:schema xmlns:xsd="http://www.w3.org/2001/XMLSchema" xmlns:xs="http://www.w3.org/2001/XMLSchema" xmlns:p="http://schemas.microsoft.com/office/2006/metadata/properties" xmlns:ns2="5172de2f-04c6-461c-8979-51ec552f6bd3" targetNamespace="http://schemas.microsoft.com/office/2006/metadata/properties" ma:root="true" ma:fieldsID="e749d6735b8075e9bb8c7b468a2c53d8" ns2:_="">
    <xsd:import namespace="5172de2f-04c6-461c-8979-51ec552f6bd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2de2f-04c6-461c-8979-51ec552f6b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EDA9F-B9E7-4725-B90F-C34890102FB9}">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5172de2f-04c6-461c-8979-51ec552f6bd3"/>
    <ds:schemaRef ds:uri="http://www.w3.org/XML/1998/namespace"/>
  </ds:schemaRefs>
</ds:datastoreItem>
</file>

<file path=customXml/itemProps2.xml><?xml version="1.0" encoding="utf-8"?>
<ds:datastoreItem xmlns:ds="http://schemas.openxmlformats.org/officeDocument/2006/customXml" ds:itemID="{4E7943C8-DBD5-4A40-A273-747735F8BE67}">
  <ds:schemaRefs>
    <ds:schemaRef ds:uri="http://schemas.microsoft.com/sharepoint/v3/contenttype/forms"/>
  </ds:schemaRefs>
</ds:datastoreItem>
</file>

<file path=customXml/itemProps3.xml><?xml version="1.0" encoding="utf-8"?>
<ds:datastoreItem xmlns:ds="http://schemas.openxmlformats.org/officeDocument/2006/customXml" ds:itemID="{E7B99ECA-6296-40BC-AF7A-14DB05592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2de2f-04c6-461c-8979-51ec552f6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2233</TotalTime>
  <Words>2744</Words>
  <Application>Microsoft Office PowerPoint</Application>
  <PresentationFormat>Widescreen</PresentationFormat>
  <Paragraphs>782</Paragraphs>
  <Slides>32</Slides>
  <Notes>1</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ＭＳ Ｐゴシック</vt:lpstr>
      <vt:lpstr>ＭＳ Ｐゴシック</vt:lpstr>
      <vt:lpstr>Arial</vt:lpstr>
      <vt:lpstr>Arial Narrow</vt:lpstr>
      <vt:lpstr>Calibri</vt:lpstr>
      <vt:lpstr>Courier New</vt:lpstr>
      <vt:lpstr>Gill Sans MT</vt:lpstr>
      <vt:lpstr>HelveticaNeue MediumCond</vt:lpstr>
      <vt:lpstr>MS Mincho</vt:lpstr>
      <vt:lpstr>Times New Roman</vt:lpstr>
      <vt:lpstr>Wingdings</vt:lpstr>
      <vt:lpstr>DP</vt:lpstr>
      <vt:lpstr>A Next-Generation  Model-Based Enterprise Maturity Index</vt:lpstr>
      <vt:lpstr>Purpose</vt:lpstr>
      <vt:lpstr>NNSA’s Nuclear Security Enterprise</vt:lpstr>
      <vt:lpstr>The Challenge</vt:lpstr>
      <vt:lpstr>Why is an Index Important?</vt:lpstr>
      <vt:lpstr>Evolution, Features, Status of NSE’s MBE Maturity Index</vt:lpstr>
      <vt:lpstr>Initial Lifecycle Scope of NSE’s MBE Maturity Index</vt:lpstr>
      <vt:lpstr>Maturity Levels on Columns</vt:lpstr>
      <vt:lpstr>Hierarchy of Activities on Rows</vt:lpstr>
      <vt:lpstr>Category C1</vt:lpstr>
      <vt:lpstr>Category C2</vt:lpstr>
      <vt:lpstr>Category C3</vt:lpstr>
      <vt:lpstr>Category C4</vt:lpstr>
      <vt:lpstr>Category C5</vt:lpstr>
      <vt:lpstr>Structure of the NSE’s MBE Maturity Index</vt:lpstr>
      <vt:lpstr>How to Use the Index for Assessment</vt:lpstr>
      <vt:lpstr>How to View the Results from the Assessment</vt:lpstr>
      <vt:lpstr>MBE Index is Central to Broader Planning Context</vt:lpstr>
      <vt:lpstr>Value Statement for a Controlled MBE Lexicon</vt:lpstr>
      <vt:lpstr>Lexicon Tab in the Index</vt:lpstr>
      <vt:lpstr>Transition to MBE Requires Trust by Management and Practitioners</vt:lpstr>
      <vt:lpstr>NSE’s MBE Trust Framework</vt:lpstr>
      <vt:lpstr>Index Development</vt:lpstr>
      <vt:lpstr>Status and Way-forward</vt:lpstr>
      <vt:lpstr>Where can you get the latest WIP Index?</vt:lpstr>
      <vt:lpstr>Backup</vt:lpstr>
      <vt:lpstr>Thank you!</vt:lpstr>
      <vt:lpstr>Agenda</vt:lpstr>
      <vt:lpstr>NSE’s MBE Maturity Index Working Group</vt:lpstr>
      <vt:lpstr>Kansas City National Security Campus (KCNSC)</vt:lpstr>
      <vt:lpstr>KCNSC’s Mission</vt:lpstr>
      <vt:lpstr>Sandia National Laboratories</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C</dc:creator>
  <cp:lastModifiedBy>Curtis Brown</cp:lastModifiedBy>
  <cp:revision>221</cp:revision>
  <cp:lastPrinted>2016-06-07T19:21:50Z</cp:lastPrinted>
  <dcterms:created xsi:type="dcterms:W3CDTF">2016-06-16T15:47:03Z</dcterms:created>
  <dcterms:modified xsi:type="dcterms:W3CDTF">2020-04-02T13:38:01Z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0x0101007FB8B5DB8864EE4FBFC131387CC694AD</vt:lpwstr>
  </property>
</Properties>
</file>